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7"/>
  </p:notesMasterIdLst>
  <p:sldIdLst>
    <p:sldId id="859" r:id="rId2"/>
    <p:sldId id="1017" r:id="rId3"/>
    <p:sldId id="1019" r:id="rId4"/>
    <p:sldId id="1040" r:id="rId5"/>
    <p:sldId id="1021" r:id="rId6"/>
    <p:sldId id="1037" r:id="rId7"/>
    <p:sldId id="1033" r:id="rId8"/>
    <p:sldId id="1023" r:id="rId9"/>
    <p:sldId id="1045" r:id="rId10"/>
    <p:sldId id="1046" r:id="rId11"/>
    <p:sldId id="1047" r:id="rId12"/>
    <p:sldId id="1048" r:id="rId13"/>
    <p:sldId id="1049" r:id="rId14"/>
    <p:sldId id="1050" r:id="rId15"/>
    <p:sldId id="1052" r:id="rId16"/>
    <p:sldId id="1026" r:id="rId17"/>
    <p:sldId id="1051" r:id="rId18"/>
    <p:sldId id="1053" r:id="rId19"/>
    <p:sldId id="1054" r:id="rId20"/>
    <p:sldId id="1055" r:id="rId21"/>
    <p:sldId id="1056" r:id="rId22"/>
    <p:sldId id="1057" r:id="rId23"/>
    <p:sldId id="1060" r:id="rId24"/>
    <p:sldId id="1058" r:id="rId25"/>
    <p:sldId id="1059" r:id="rId26"/>
    <p:sldId id="1061" r:id="rId27"/>
    <p:sldId id="1025" r:id="rId28"/>
    <p:sldId id="1062" r:id="rId29"/>
    <p:sldId id="1064" r:id="rId30"/>
    <p:sldId id="1044" r:id="rId31"/>
    <p:sldId id="1030" r:id="rId32"/>
    <p:sldId id="1027" r:id="rId33"/>
    <p:sldId id="1063" r:id="rId34"/>
    <p:sldId id="1066" r:id="rId35"/>
    <p:sldId id="1067" r:id="rId36"/>
    <p:sldId id="1068" r:id="rId37"/>
    <p:sldId id="1069" r:id="rId38"/>
    <p:sldId id="1070" r:id="rId39"/>
    <p:sldId id="1071" r:id="rId40"/>
    <p:sldId id="1072" r:id="rId41"/>
    <p:sldId id="1073" r:id="rId42"/>
    <p:sldId id="1074" r:id="rId43"/>
    <p:sldId id="1080" r:id="rId44"/>
    <p:sldId id="1078" r:id="rId45"/>
    <p:sldId id="1079" r:id="rId46"/>
    <p:sldId id="1076" r:id="rId47"/>
    <p:sldId id="1077" r:id="rId48"/>
    <p:sldId id="1081" r:id="rId49"/>
    <p:sldId id="1082" r:id="rId50"/>
    <p:sldId id="1083" r:id="rId51"/>
    <p:sldId id="1084" r:id="rId52"/>
    <p:sldId id="1085" r:id="rId53"/>
    <p:sldId id="1086" r:id="rId54"/>
    <p:sldId id="1087" r:id="rId55"/>
    <p:sldId id="1088" r:id="rId5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39.png"/><Relationship Id="rId7" Type="http://schemas.openxmlformats.org/officeDocument/2006/relationships/image" Target="../media/image49.png"/><Relationship Id="rId2" Type="http://schemas.openxmlformats.org/officeDocument/2006/relationships/image" Target="../media/image45.png"/><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40.png"/><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0.png"/><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24.png"/><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3.png"/><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61.png"/><Relationship Id="rId1" Type="http://schemas.openxmlformats.org/officeDocument/2006/relationships/slideLayout" Target="../slideLayouts/slideLayout1.xml"/><Relationship Id="rId4" Type="http://schemas.openxmlformats.org/officeDocument/2006/relationships/image" Target="../media/image55.png"/></Relationships>
</file>

<file path=ppt/slides/_rels/slide4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55.png"/><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64.png"/><Relationship Id="rId4" Type="http://schemas.openxmlformats.org/officeDocument/2006/relationships/image" Target="../media/image63.png"/></Relationships>
</file>

<file path=ppt/slides/_rels/slide44.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image" Target="../media/image65.png"/><Relationship Id="rId1" Type="http://schemas.openxmlformats.org/officeDocument/2006/relationships/slideLayout" Target="../slideLayouts/slideLayout1.xml"/><Relationship Id="rId6" Type="http://schemas.openxmlformats.org/officeDocument/2006/relationships/image" Target="../media/image67.png"/><Relationship Id="rId5" Type="http://schemas.openxmlformats.org/officeDocument/2006/relationships/image" Target="../media/image42.png"/><Relationship Id="rId4" Type="http://schemas.openxmlformats.org/officeDocument/2006/relationships/image" Target="../media/image66.png"/></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68.png"/><Relationship Id="rId1" Type="http://schemas.openxmlformats.org/officeDocument/2006/relationships/slideLayout" Target="../slideLayouts/slideLayout1.xml"/><Relationship Id="rId6" Type="http://schemas.openxmlformats.org/officeDocument/2006/relationships/image" Target="../media/image55.png"/><Relationship Id="rId5" Type="http://schemas.openxmlformats.org/officeDocument/2006/relationships/image" Target="../media/image24.png"/><Relationship Id="rId4" Type="http://schemas.openxmlformats.org/officeDocument/2006/relationships/image" Target="../media/image69.png"/></Relationships>
</file>

<file path=ppt/slides/_rels/slide4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62.png"/><Relationship Id="rId1" Type="http://schemas.openxmlformats.org/officeDocument/2006/relationships/slideLayout" Target="../slideLayouts/slideLayout1.xml"/><Relationship Id="rId4" Type="http://schemas.openxmlformats.org/officeDocument/2006/relationships/image" Target="../media/image70.png"/></Relationships>
</file>

<file path=ppt/slides/_rels/slide5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1.png"/><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70.png"/></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72.png"/><Relationship Id="rId1" Type="http://schemas.openxmlformats.org/officeDocument/2006/relationships/slideLayout" Target="../slideLayouts/slideLayout1.xml"/><Relationship Id="rId4" Type="http://schemas.openxmlformats.org/officeDocument/2006/relationships/image" Target="../media/image73.png"/></Relationships>
</file>

<file path=ppt/slides/_rels/slide5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46.png"/><Relationship Id="rId4" Type="http://schemas.openxmlformats.org/officeDocument/2006/relationships/image" Target="../media/image76.png"/></Relationships>
</file>

<file path=ppt/slides/_rels/slide5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77.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1721001"/>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1</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动量及其守恒定律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 y="2996952"/>
            <a:ext cx="12190412"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4</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弹性碰撞</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与非弹性碰撞</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59976"/>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碰撞</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问题的一般结论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弹性碰撞</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发生弹性碰撞的两个物体碰撞前、后动量守恒，动能守恒，若两物体质量分别为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，碰撞前速度为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，碰撞后速度分别为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659976"/>
              </a:xfrm>
              <a:blipFill>
                <a:blip r:embed="rId2"/>
                <a:stretch>
                  <a:fillRect l="-796" r="-849"/>
                </a:stretch>
              </a:blipFill>
            </p:spPr>
            <p:txBody>
              <a:bodyPr/>
              <a:lstStyle/>
              <a:p>
                <a:r>
                  <a:rPr lang="zh-CN" altLang="en-US">
                    <a:noFill/>
                  </a:rPr>
                  <a:t> </a:t>
                </a:r>
              </a:p>
            </p:txBody>
          </p:sp>
        </mc:Fallback>
      </mc:AlternateContent>
      <p:pic>
        <p:nvPicPr>
          <p:cNvPr id="3" name="要点2.eps" descr="id:2147490657;FounderCES"/>
          <p:cNvPicPr/>
          <p:nvPr/>
        </p:nvPicPr>
        <p:blipFill>
          <a:blip r:embed="rId3"/>
          <a:stretch>
            <a:fillRect/>
          </a:stretch>
        </p:blipFill>
        <p:spPr>
          <a:xfrm>
            <a:off x="406574" y="879549"/>
            <a:ext cx="1080441" cy="379472"/>
          </a:xfrm>
          <a:prstGeom prst="rect">
            <a:avLst/>
          </a:prstGeom>
        </p:spPr>
      </p:pic>
    </p:spTree>
    <p:extLst>
      <p:ext uri="{BB962C8B-B14F-4D97-AF65-F5344CB8AC3E}">
        <p14:creationId xmlns:p14="http://schemas.microsoft.com/office/powerpoint/2010/main" val="8401301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9907" y="2321721"/>
            <a:ext cx="3184809" cy="720080"/>
          </a:xfrm>
          <a:prstGeom prst="rect">
            <a:avLst/>
          </a:prstGeom>
        </p:spPr>
      </p:pic>
      <p:pic>
        <p:nvPicPr>
          <p:cNvPr id="3" name="图片 2"/>
          <p:cNvPicPr>
            <a:picLocks noChangeAspect="1"/>
          </p:cNvPicPr>
          <p:nvPr/>
        </p:nvPicPr>
        <p:blipFill>
          <a:blip r:embed="rId2"/>
          <a:stretch>
            <a:fillRect/>
          </a:stretch>
        </p:blipFill>
        <p:spPr>
          <a:xfrm>
            <a:off x="390117" y="1484784"/>
            <a:ext cx="3184809" cy="720080"/>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476977"/>
              </a:xfrm>
            </p:spPr>
            <p:txBody>
              <a:bodyPr/>
              <a:lstStyle/>
              <a:p>
                <a:pPr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联立解得</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特殊情况：若</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476977"/>
              </a:xfrm>
              <a:blipFill>
                <a:blip r:embed="rId3"/>
                <a:stretch>
                  <a:fillRect l="-796" b="-1401"/>
                </a:stretch>
              </a:blipFill>
            </p:spPr>
            <p:txBody>
              <a:bodyPr/>
              <a:lstStyle/>
              <a:p>
                <a:r>
                  <a:rPr lang="zh-CN" altLang="en-US">
                    <a:noFill/>
                  </a:rPr>
                  <a:t> </a:t>
                </a:r>
              </a:p>
            </p:txBody>
          </p:sp>
        </mc:Fallback>
      </mc:AlternateContent>
      <p:pic>
        <p:nvPicPr>
          <p:cNvPr id="5" name="wld507.jpg" descr="id:2147490664;FounderCES"/>
          <p:cNvPicPr/>
          <p:nvPr/>
        </p:nvPicPr>
        <p:blipFill>
          <a:blip r:embed="rId4"/>
          <a:stretch>
            <a:fillRect/>
          </a:stretch>
        </p:blipFill>
        <p:spPr>
          <a:xfrm>
            <a:off x="4150990" y="2153222"/>
            <a:ext cx="4111785" cy="1057077"/>
          </a:xfrm>
          <a:prstGeom prst="rect">
            <a:avLst/>
          </a:prstGeom>
        </p:spPr>
      </p:pic>
    </p:spTree>
    <p:extLst>
      <p:ext uri="{BB962C8B-B14F-4D97-AF65-F5344CB8AC3E}">
        <p14:creationId xmlns:p14="http://schemas.microsoft.com/office/powerpoint/2010/main" val="2333718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126654" y="3905897"/>
            <a:ext cx="4104456" cy="936104"/>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38312"/>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动静相碰型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弹性碰撞的结论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7467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两个物体发生弹性碰撞时应满足动量守恒和机械能守恒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的物体与质量为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的静止物体发生正面弹性碰撞为例，则有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38312"/>
              </a:xfrm>
              <a:blipFill>
                <a:blip r:embed="rId3"/>
                <a:stretch>
                  <a:fillRect l="-796" r="-31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660544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02755"/>
          </a:xfrm>
        </p:spPr>
        <p:txBody>
          <a:bodyPr/>
          <a:lstStyle/>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质量相等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速度交换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大碰小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一起跑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小碰大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要反弹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极大碰极小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小加倍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极小碰极大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小等速率反弹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072985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150990" y="3140968"/>
            <a:ext cx="5832648" cy="648072"/>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10597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非弹性碰撞、完全非弹性碰撞</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非弹性碰撞</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介于弹性碰撞和完全非弹性碰撞之间的碰撞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动量守恒，碰撞系统动能损失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根据动量守恒定律可得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根据能量守恒定律可得满足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105978"/>
              </a:xfrm>
              <a:blipFill>
                <a:blip r:embed="rId3"/>
                <a:stretch>
                  <a:fillRect l="-79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4031264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1702718" y="3501008"/>
            <a:ext cx="5832648" cy="648072"/>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00767"/>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完全非弹性碰撞</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699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碰撞后物体的速度相同，根据动量守恒定律可得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完全非弹性碰撞系统损失的动能最多，损失动能</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共</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联立解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500767"/>
              </a:xfrm>
              <a:blipFill>
                <a:blip r:embed="rId3"/>
                <a:stretch>
                  <a:fillRect l="-796" r="-849"/>
                </a:stretch>
              </a:blipFill>
            </p:spPr>
            <p:txBody>
              <a:bodyPr/>
              <a:lstStyle/>
              <a:p>
                <a:r>
                  <a:rPr lang="zh-CN" altLang="en-US">
                    <a:noFill/>
                  </a:rPr>
                  <a:t> </a:t>
                </a:r>
              </a:p>
            </p:txBody>
          </p:sp>
        </mc:Fallback>
      </mc:AlternateContent>
      <p:pic>
        <p:nvPicPr>
          <p:cNvPr id="4" name="wld508.jpg" descr="id:2147490671;FounderCES"/>
          <p:cNvPicPr/>
          <p:nvPr/>
        </p:nvPicPr>
        <p:blipFill>
          <a:blip r:embed="rId4"/>
          <a:stretch>
            <a:fillRect/>
          </a:stretch>
        </p:blipFill>
        <p:spPr>
          <a:xfrm>
            <a:off x="4222998" y="4509120"/>
            <a:ext cx="4001103" cy="1080120"/>
          </a:xfrm>
          <a:prstGeom prst="rect">
            <a:avLst/>
          </a:prstGeom>
        </p:spPr>
      </p:pic>
    </p:spTree>
    <p:extLst>
      <p:ext uri="{BB962C8B-B14F-4D97-AF65-F5344CB8AC3E}">
        <p14:creationId xmlns:p14="http://schemas.microsoft.com/office/powerpoint/2010/main" val="652229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图所示，两滑块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在光滑水平面上沿同一直线相向运动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，速度大小为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，方向向右；滑块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，方向向左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两滑块发生弹性碰撞后的运动状态是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953;FounderCES"/>
          <p:cNvPicPr/>
          <p:nvPr/>
        </p:nvPicPr>
        <p:blipFill>
          <a:blip r:embed="rId2"/>
          <a:stretch>
            <a:fillRect/>
          </a:stretch>
        </p:blipFill>
        <p:spPr>
          <a:xfrm>
            <a:off x="362237" y="905454"/>
            <a:ext cx="1127935" cy="363305"/>
          </a:xfrm>
          <a:prstGeom prst="rect">
            <a:avLst/>
          </a:prstGeom>
        </p:spPr>
      </p:pic>
      <p:pic>
        <p:nvPicPr>
          <p:cNvPr id="4" name="24答案.eps" descr="id:2147493967;FounderCES"/>
          <p:cNvPicPr/>
          <p:nvPr/>
        </p:nvPicPr>
        <p:blipFill>
          <a:blip r:embed="rId3"/>
          <a:stretch>
            <a:fillRect/>
          </a:stretch>
        </p:blipFill>
        <p:spPr>
          <a:xfrm>
            <a:off x="574439" y="3504698"/>
            <a:ext cx="912255" cy="324991"/>
          </a:xfrm>
          <a:prstGeom prst="rect">
            <a:avLst/>
          </a:prstGeom>
        </p:spPr>
      </p:pic>
      <p:pic>
        <p:nvPicPr>
          <p:cNvPr id="5" name="hjer234.jpg" descr="id:2147490685;FounderCES"/>
          <p:cNvPicPr/>
          <p:nvPr/>
        </p:nvPicPr>
        <p:blipFill>
          <a:blip r:embed="rId4"/>
          <a:stretch>
            <a:fillRect/>
          </a:stretch>
        </p:blipFill>
        <p:spPr>
          <a:xfrm>
            <a:off x="4799062" y="2666529"/>
            <a:ext cx="2833483" cy="1122511"/>
          </a:xfrm>
          <a:prstGeom prst="rect">
            <a:avLst/>
          </a:prstGeom>
        </p:spPr>
      </p:pic>
      <p:sp>
        <p:nvSpPr>
          <p:cNvPr id="7" name="矩形 6"/>
          <p:cNvSpPr/>
          <p:nvPr/>
        </p:nvSpPr>
        <p:spPr>
          <a:xfrm>
            <a:off x="1414686" y="3440032"/>
            <a:ext cx="1112805"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左</a:t>
            </a:r>
            <a:r>
              <a:rPr lang="zh-CN"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右</a:t>
            </a:r>
            <a:endParaRPr lang="zh-CN" altLang="en-US"/>
          </a:p>
        </p:txBody>
      </p:sp>
      <p:sp>
        <p:nvSpPr>
          <p:cNvPr id="8" name="内容占位符 1"/>
          <p:cNvSpPr txBox="1">
            <a:spLocks/>
          </p:cNvSpPr>
          <p:nvPr/>
        </p:nvSpPr>
        <p:spPr bwMode="auto">
          <a:xfrm>
            <a:off x="406574" y="3947571"/>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选向右运动为正方向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的动量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的动量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碰前</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的动量之和为零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根据动量守恒定律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碰后</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的动量之和也应为零</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所以两滑块发生弹性碰撞后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向左运动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向右运动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0692;FounderCES"/>
          <p:cNvPicPr/>
          <p:nvPr/>
        </p:nvPicPr>
        <p:blipFill>
          <a:blip r:embed="rId5"/>
          <a:stretch>
            <a:fillRect/>
          </a:stretch>
        </p:blipFill>
        <p:spPr>
          <a:xfrm>
            <a:off x="562353" y="4129258"/>
            <a:ext cx="852333" cy="302009"/>
          </a:xfrm>
          <a:prstGeom prst="rect">
            <a:avLst/>
          </a:prstGeom>
        </p:spPr>
      </p:pic>
    </p:spTree>
    <p:extLst>
      <p:ext uri="{BB962C8B-B14F-4D97-AF65-F5344CB8AC3E}">
        <p14:creationId xmlns:p14="http://schemas.microsoft.com/office/powerpoint/2010/main" val="391122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碰撞</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模型的拓展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个物体的相互作用在很多情况下可当作碰撞处理，常见的模型如下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子弹打击木块</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90706;FounderCES"/>
          <p:cNvPicPr/>
          <p:nvPr/>
        </p:nvPicPr>
        <p:blipFill>
          <a:blip r:embed="rId2"/>
          <a:stretch>
            <a:fillRect/>
          </a:stretch>
        </p:blipFill>
        <p:spPr>
          <a:xfrm>
            <a:off x="406574" y="892216"/>
            <a:ext cx="1007866" cy="354137"/>
          </a:xfrm>
          <a:prstGeom prst="rect">
            <a:avLst/>
          </a:prstGeom>
        </p:spPr>
      </p:pic>
      <p:graphicFrame>
        <p:nvGraphicFramePr>
          <p:cNvPr id="6" name="表格 5"/>
          <p:cNvGraphicFramePr>
            <a:graphicFrameLocks noGrp="1"/>
          </p:cNvGraphicFramePr>
          <p:nvPr>
            <p:extLst>
              <p:ext uri="{D42A27DB-BD31-4B8C-83A1-F6EECF244321}">
                <p14:modId xmlns:p14="http://schemas.microsoft.com/office/powerpoint/2010/main" val="1198528986"/>
              </p:ext>
            </p:extLst>
          </p:nvPr>
        </p:nvGraphicFramePr>
        <p:xfrm>
          <a:off x="406574" y="2564904"/>
          <a:ext cx="11440128" cy="3017520"/>
        </p:xfrm>
        <a:graphic>
          <a:graphicData uri="http://schemas.openxmlformats.org/drawingml/2006/table">
            <a:tbl>
              <a:tblPr firstRow="1" firstCol="1" bandRow="1"/>
              <a:tblGrid>
                <a:gridCol w="661239">
                  <a:extLst>
                    <a:ext uri="{9D8B030D-6E8A-4147-A177-3AD203B41FA5}">
                      <a16:colId xmlns:a16="http://schemas.microsoft.com/office/drawing/2014/main" val="4151705718"/>
                    </a:ext>
                  </a:extLst>
                </a:gridCol>
                <a:gridCol w="10778889">
                  <a:extLst>
                    <a:ext uri="{9D8B030D-6E8A-4147-A177-3AD203B41FA5}">
                      <a16:colId xmlns:a16="http://schemas.microsoft.com/office/drawing/2014/main" val="871712054"/>
                    </a:ext>
                  </a:extLst>
                </a:gridCol>
              </a:tblGrid>
              <a:tr h="0">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地面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木块长度为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子弹射入木块所受阻力为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245281691"/>
                  </a:ext>
                </a:extLst>
              </a:tr>
              <a:tr h="0">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子弹水平打进木块的过程中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系统的动量守恒</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系统的机械能有损失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一般应用能量守恒定律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998114956"/>
                  </a:ext>
                </a:extLst>
              </a:tr>
            </a:tbl>
          </a:graphicData>
        </a:graphic>
      </p:graphicFrame>
      <p:pic>
        <p:nvPicPr>
          <p:cNvPr id="1025" name="wld5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22998" y="2733796"/>
            <a:ext cx="2952328" cy="1127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81988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4064877203"/>
                  </p:ext>
                </p:extLst>
              </p:nvPr>
            </p:nvGraphicFramePr>
            <p:xfrm>
              <a:off x="406574" y="1050136"/>
              <a:ext cx="11377264" cy="4323080"/>
            </p:xfrm>
            <a:graphic>
              <a:graphicData uri="http://schemas.openxmlformats.org/drawingml/2006/table">
                <a:tbl>
                  <a:tblPr firstRow="1" firstCol="1" bandRow="1"/>
                  <a:tblGrid>
                    <a:gridCol w="1080120">
                      <a:extLst>
                        <a:ext uri="{9D8B030D-6E8A-4147-A177-3AD203B41FA5}">
                          <a16:colId xmlns:a16="http://schemas.microsoft.com/office/drawing/2014/main" val="2614687378"/>
                        </a:ext>
                      </a:extLst>
                    </a:gridCol>
                    <a:gridCol w="10297144">
                      <a:extLst>
                        <a:ext uri="{9D8B030D-6E8A-4147-A177-3AD203B41FA5}">
                          <a16:colId xmlns:a16="http://schemas.microsoft.com/office/drawing/2014/main" val="153088662"/>
                        </a:ext>
                      </a:extLst>
                    </a:gridCol>
                  </a:tblGrid>
                  <a:tr h="0">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子弹嵌入木块中</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未穿出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两者速度相等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机械能损失最多</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完全非弹性碰撞</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子弹穿透木块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两者速度不相等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机械能有损失</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非弹性碰撞</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sz="2400" b="1">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75186392"/>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4064877203"/>
                  </p:ext>
                </p:extLst>
              </p:nvPr>
            </p:nvGraphicFramePr>
            <p:xfrm>
              <a:off x="406574" y="1050136"/>
              <a:ext cx="11377264" cy="4257294"/>
            </p:xfrm>
            <a:graphic>
              <a:graphicData uri="http://schemas.openxmlformats.org/drawingml/2006/table">
                <a:tbl>
                  <a:tblPr firstRow="1" firstCol="1" bandRow="1"/>
                  <a:tblGrid>
                    <a:gridCol w="1080120">
                      <a:extLst>
                        <a:ext uri="{9D8B030D-6E8A-4147-A177-3AD203B41FA5}">
                          <a16:colId xmlns:a16="http://schemas.microsoft.com/office/drawing/2014/main" val="2614687378"/>
                        </a:ext>
                      </a:extLst>
                    </a:gridCol>
                    <a:gridCol w="10297144">
                      <a:extLst>
                        <a:ext uri="{9D8B030D-6E8A-4147-A177-3AD203B41FA5}">
                          <a16:colId xmlns:a16="http://schemas.microsoft.com/office/drawing/2014/main" val="153088662"/>
                        </a:ext>
                      </a:extLst>
                    </a:gridCol>
                  </a:tblGrid>
                  <a:tr h="4257294">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0526" t="-143" r="-118" b="-2432"/>
                          </a:stretch>
                        </a:blipFill>
                      </a:tcPr>
                    </a:tc>
                    <a:extLst>
                      <a:ext uri="{0D108BD9-81ED-4DB2-BD59-A6C34878D82A}">
                        <a16:rowId xmlns:a16="http://schemas.microsoft.com/office/drawing/2014/main" val="3375186392"/>
                      </a:ext>
                    </a:extLst>
                  </a:tr>
                </a:tbl>
              </a:graphicData>
            </a:graphic>
          </p:graphicFrame>
        </mc:Fallback>
      </mc:AlternateContent>
    </p:spTree>
    <p:extLst>
      <p:ext uri="{BB962C8B-B14F-4D97-AF65-F5344CB8AC3E}">
        <p14:creationId xmlns:p14="http://schemas.microsoft.com/office/powerpoint/2010/main" val="12065450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连接体模型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3976322109"/>
                  </p:ext>
                </p:extLst>
              </p:nvPr>
            </p:nvGraphicFramePr>
            <p:xfrm>
              <a:off x="478582" y="1484784"/>
              <a:ext cx="11368120" cy="4919191"/>
            </p:xfrm>
            <a:graphic>
              <a:graphicData uri="http://schemas.openxmlformats.org/drawingml/2006/table">
                <a:tbl>
                  <a:tblPr firstRow="1" firstCol="1" bandRow="1"/>
                  <a:tblGrid>
                    <a:gridCol w="657077">
                      <a:extLst>
                        <a:ext uri="{9D8B030D-6E8A-4147-A177-3AD203B41FA5}">
                          <a16:colId xmlns:a16="http://schemas.microsoft.com/office/drawing/2014/main" val="2934110275"/>
                        </a:ext>
                      </a:extLst>
                    </a:gridCol>
                    <a:gridCol w="10711043">
                      <a:extLst>
                        <a:ext uri="{9D8B030D-6E8A-4147-A177-3AD203B41FA5}">
                          <a16:colId xmlns:a16="http://schemas.microsoft.com/office/drawing/2014/main" val="880245258"/>
                        </a:ext>
                      </a:extLst>
                    </a:gridCol>
                  </a:tblGrid>
                  <a:tr h="1728192">
                    <a:tc>
                      <a:txBody>
                        <a:bodyPr/>
                        <a:lstStyle/>
                        <a:p>
                          <a:pPr algn="ctr" hangingPunct="0">
                            <a:lnSpc>
                              <a:spcPct val="150000"/>
                            </a:lnSpc>
                            <a:spcAft>
                              <a:spcPts val="0"/>
                            </a:spcAft>
                            <a:tabLst>
                              <a:tab pos="639127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与轻弹簧</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开始处于原长</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相连</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以初速度</a:t>
                          </a:r>
                          <a:r>
                            <a:rPr lang="en-US" sz="20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73" marR="556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05994256"/>
                      </a:ext>
                    </a:extLst>
                  </a:tr>
                  <a:tr h="3190999">
                    <a:tc>
                      <a:txBody>
                        <a:bodyPr/>
                        <a:lstStyle/>
                        <a:p>
                          <a:pPr algn="ctr" hangingPunct="0">
                            <a:lnSpc>
                              <a:spcPct val="150000"/>
                            </a:lnSpc>
                            <a:spcAft>
                              <a:spcPts val="0"/>
                            </a:spcAft>
                            <a:tabLst>
                              <a:tab pos="639127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当弹簧处于最短</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最长</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状态时两物体瞬时速度相等</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弹簧弹性势能最大</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系统动量守恒</a:t>
                          </a:r>
                          <a:r>
                            <a:rPr 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0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000" b="1" baseline="-250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a:t>
                          </a:r>
                          <a:endParaRPr 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系统机械能守恒</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sSubSup>
                                <m:sSubSup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en-US" sz="2000" b="1" baseline="-250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m:t>共</m:t>
                                  </m:r>
                                  <m:r>
                                    <m:rPr>
                                      <m:nor/>
                                    </m:rPr>
                                    <a:rPr lang="zh-CN" altLang="en-US"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 </m:t>
                                  </m:r>
                                </m:sub>
                                <m:sup>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pm</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当弹簧处于原长时其弹性势能为零</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系统动量守恒</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0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系统机械能守恒</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up>
                                  <m:r>
                                    <a:rPr lang="en-US" sz="20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73" marR="556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610007239"/>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3976322109"/>
                  </p:ext>
                </p:extLst>
              </p:nvPr>
            </p:nvGraphicFramePr>
            <p:xfrm>
              <a:off x="478582" y="1484784"/>
              <a:ext cx="11368120" cy="4919191"/>
            </p:xfrm>
            <a:graphic>
              <a:graphicData uri="http://schemas.openxmlformats.org/drawingml/2006/table">
                <a:tbl>
                  <a:tblPr firstRow="1" firstCol="1" bandRow="1"/>
                  <a:tblGrid>
                    <a:gridCol w="657077">
                      <a:extLst>
                        <a:ext uri="{9D8B030D-6E8A-4147-A177-3AD203B41FA5}">
                          <a16:colId xmlns:a16="http://schemas.microsoft.com/office/drawing/2014/main" val="2934110275"/>
                        </a:ext>
                      </a:extLst>
                    </a:gridCol>
                    <a:gridCol w="10711043">
                      <a:extLst>
                        <a:ext uri="{9D8B030D-6E8A-4147-A177-3AD203B41FA5}">
                          <a16:colId xmlns:a16="http://schemas.microsoft.com/office/drawing/2014/main" val="880245258"/>
                        </a:ext>
                      </a:extLst>
                    </a:gridCol>
                  </a:tblGrid>
                  <a:tr h="1728192">
                    <a:tc>
                      <a:txBody>
                        <a:bodyPr/>
                        <a:lstStyle/>
                        <a:p>
                          <a:pPr algn="ctr" hangingPunct="0">
                            <a:lnSpc>
                              <a:spcPct val="150000"/>
                            </a:lnSpc>
                            <a:spcAft>
                              <a:spcPts val="0"/>
                            </a:spcAft>
                            <a:tabLst>
                              <a:tab pos="639127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图例</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1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与轻弹簧</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开始处于原长</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相连</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以初速度</a:t>
                          </a:r>
                          <a:r>
                            <a:rPr lang="en-US" sz="20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73" marR="556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05994256"/>
                      </a:ext>
                    </a:extLst>
                  </a:tr>
                  <a:tr h="3190999">
                    <a:tc>
                      <a:txBody>
                        <a:bodyPr/>
                        <a:lstStyle/>
                        <a:p>
                          <a:pPr algn="ctr" hangingPunct="0">
                            <a:lnSpc>
                              <a:spcPct val="150000"/>
                            </a:lnSpc>
                            <a:spcAft>
                              <a:spcPts val="0"/>
                            </a:spcAft>
                            <a:tabLst>
                              <a:tab pos="639127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5673" marR="556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6200" t="-54389" r="-114" b="-1145"/>
                          </a:stretch>
                        </a:blipFill>
                      </a:tcPr>
                    </a:tc>
                    <a:extLst>
                      <a:ext uri="{0D108BD9-81ED-4DB2-BD59-A6C34878D82A}">
                        <a16:rowId xmlns:a16="http://schemas.microsoft.com/office/drawing/2014/main" val="3610007239"/>
                      </a:ext>
                    </a:extLst>
                  </a:tr>
                </a:tbl>
              </a:graphicData>
            </a:graphic>
          </p:graphicFrame>
        </mc:Fallback>
      </mc:AlternateContent>
      <p:pic>
        <p:nvPicPr>
          <p:cNvPr id="3073" name="xq9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03118" y="1654571"/>
            <a:ext cx="1944216" cy="982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7425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5078313"/>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不同</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类型的碰撞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弹性碰撞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若碰撞过程中系统的机械能守恒，即碰撞前后系统的总动能相等，这种碰撞称为弹性碰撞，又称完全弹性碰撞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非弹性碰撞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一般情况下，在碰撞过程中系统的机械能并不守恒，总有一部分机械能损失掉，转化为其他形式的能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物理学中，把这种机械能有损失的碰撞称为非弹性碰撞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非弹性碰撞中，如果碰撞后物体结合在一起，系统的动能损失最大，这种碰撞称为完全非弹性碰撞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93868;FounderCES"/>
          <p:cNvPicPr/>
          <p:nvPr/>
        </p:nvPicPr>
        <p:blipFill>
          <a:blip r:embed="rId2"/>
          <a:stretch>
            <a:fillRect/>
          </a:stretch>
        </p:blipFill>
        <p:spPr>
          <a:xfrm>
            <a:off x="2494806" y="883444"/>
            <a:ext cx="6966049" cy="601340"/>
          </a:xfrm>
          <a:prstGeom prst="rect">
            <a:avLst/>
          </a:prstGeom>
        </p:spPr>
      </p:pic>
      <p:pic>
        <p:nvPicPr>
          <p:cNvPr id="4" name="知识点1.eps" descr="id:2147493875;FounderCES"/>
          <p:cNvPicPr/>
          <p:nvPr/>
        </p:nvPicPr>
        <p:blipFill>
          <a:blip r:embed="rId3"/>
          <a:stretch>
            <a:fillRect/>
          </a:stretch>
        </p:blipFill>
        <p:spPr>
          <a:xfrm>
            <a:off x="406574" y="1700808"/>
            <a:ext cx="1236455" cy="341745"/>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板块</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4129292806"/>
              </p:ext>
            </p:extLst>
          </p:nvPr>
        </p:nvGraphicFramePr>
        <p:xfrm>
          <a:off x="491871" y="1484784"/>
          <a:ext cx="11354831" cy="4389120"/>
        </p:xfrm>
        <a:graphic>
          <a:graphicData uri="http://schemas.openxmlformats.org/drawingml/2006/table">
            <a:tbl>
              <a:tblPr firstRow="1" firstCol="1" bandRow="1"/>
              <a:tblGrid>
                <a:gridCol w="656310">
                  <a:extLst>
                    <a:ext uri="{9D8B030D-6E8A-4147-A177-3AD203B41FA5}">
                      <a16:colId xmlns:a16="http://schemas.microsoft.com/office/drawing/2014/main" val="3665032323"/>
                    </a:ext>
                  </a:extLst>
                </a:gridCol>
                <a:gridCol w="10698521">
                  <a:extLst>
                    <a:ext uri="{9D8B030D-6E8A-4147-A177-3AD203B41FA5}">
                      <a16:colId xmlns:a16="http://schemas.microsoft.com/office/drawing/2014/main" val="2790154559"/>
                    </a:ext>
                  </a:extLst>
                </a:gridCol>
              </a:tblGrid>
              <a:tr h="0">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endParaRPr lang="en-US" altLang="zh-CN" sz="1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表面粗糙、质量为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的滑板</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放在光滑的水平地面上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的滑块以初速度</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滑上滑板</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493224529"/>
                  </a:ext>
                </a:extLst>
              </a:tr>
              <a:tr h="0">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系统的动量守恒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但机械能不守恒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摩擦力与两者相对位移大小的乘积等于系统减少的机械能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即摩擦生热</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若滑块未从滑板上滑下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当两者速度相同时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滑板速度最大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此时二者相对位移最大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37536130"/>
                  </a:ext>
                </a:extLst>
              </a:tr>
            </a:tbl>
          </a:graphicData>
        </a:graphic>
      </p:graphicFrame>
      <p:pic>
        <p:nvPicPr>
          <p:cNvPr id="4097" name="xq1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9352" y="1574135"/>
            <a:ext cx="2998062" cy="918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5782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3744052847"/>
                  </p:ext>
                </p:extLst>
              </p:nvPr>
            </p:nvGraphicFramePr>
            <p:xfrm>
              <a:off x="406574" y="991269"/>
              <a:ext cx="11449272" cy="4525963"/>
            </p:xfrm>
            <a:graphic>
              <a:graphicData uri="http://schemas.openxmlformats.org/drawingml/2006/table">
                <a:tbl>
                  <a:tblPr firstRow="1" firstCol="1" bandRow="1"/>
                  <a:tblGrid>
                    <a:gridCol w="661767">
                      <a:extLst>
                        <a:ext uri="{9D8B030D-6E8A-4147-A177-3AD203B41FA5}">
                          <a16:colId xmlns:a16="http://schemas.microsoft.com/office/drawing/2014/main" val="2807931575"/>
                        </a:ext>
                      </a:extLst>
                    </a:gridCol>
                    <a:gridCol w="10787505">
                      <a:extLst>
                        <a:ext uri="{9D8B030D-6E8A-4147-A177-3AD203B41FA5}">
                          <a16:colId xmlns:a16="http://schemas.microsoft.com/office/drawing/2014/main" val="3825246636"/>
                        </a:ext>
                      </a:extLst>
                    </a:gridCol>
                  </a:tblGrid>
                  <a:tr h="4525963">
                    <a:tc>
                      <a:txBody>
                        <a:bodyPr/>
                        <a:lstStyle/>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若滑块未滑离滑板</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当滑块与滑板相对静止时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二者的共同速度为</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滑块相对滑板的位移为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滑板相对地面的位移为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滑块和滑板间的摩擦力为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这类问题类似于子弹打木块模型中子弹未射出的情况</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系统动量守恒</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系统能量守恒</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 </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2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若滑块滑离滑板</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设滑离滑板时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滑块的速度为</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滑板的速度为</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滑板长为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系统动量守恒</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系统能量守恒</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 </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2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2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2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73" marR="556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178388943"/>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3744052847"/>
                  </p:ext>
                </p:extLst>
              </p:nvPr>
            </p:nvGraphicFramePr>
            <p:xfrm>
              <a:off x="406574" y="991269"/>
              <a:ext cx="11449272" cy="4525963"/>
            </p:xfrm>
            <a:graphic>
              <a:graphicData uri="http://schemas.openxmlformats.org/drawingml/2006/table">
                <a:tbl>
                  <a:tblPr firstRow="1" firstCol="1" bandRow="1"/>
                  <a:tblGrid>
                    <a:gridCol w="661767">
                      <a:extLst>
                        <a:ext uri="{9D8B030D-6E8A-4147-A177-3AD203B41FA5}">
                          <a16:colId xmlns:a16="http://schemas.microsoft.com/office/drawing/2014/main" val="2807931575"/>
                        </a:ext>
                      </a:extLst>
                    </a:gridCol>
                    <a:gridCol w="10787505">
                      <a:extLst>
                        <a:ext uri="{9D8B030D-6E8A-4147-A177-3AD203B41FA5}">
                          <a16:colId xmlns:a16="http://schemas.microsoft.com/office/drawing/2014/main" val="3825246636"/>
                        </a:ext>
                      </a:extLst>
                    </a:gridCol>
                  </a:tblGrid>
                  <a:tr h="4525963">
                    <a:tc>
                      <a:txBody>
                        <a:bodyPr/>
                        <a:lstStyle/>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5673" marR="556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6215" t="-134" r="-113" b="-672"/>
                          </a:stretch>
                        </a:blipFill>
                      </a:tcPr>
                    </a:tc>
                    <a:extLst>
                      <a:ext uri="{0D108BD9-81ED-4DB2-BD59-A6C34878D82A}">
                        <a16:rowId xmlns:a16="http://schemas.microsoft.com/office/drawing/2014/main" val="1178388943"/>
                      </a:ext>
                    </a:extLst>
                  </a:tr>
                </a:tbl>
              </a:graphicData>
            </a:graphic>
          </p:graphicFrame>
        </mc:Fallback>
      </mc:AlternateContent>
      <p:pic>
        <p:nvPicPr>
          <p:cNvPr id="5121" name="xq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6764" y="2348880"/>
            <a:ext cx="2990850" cy="1076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5092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弧面体模型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3060058615"/>
              </p:ext>
            </p:extLst>
          </p:nvPr>
        </p:nvGraphicFramePr>
        <p:xfrm>
          <a:off x="406574" y="1496879"/>
          <a:ext cx="11440128" cy="2423160"/>
        </p:xfrm>
        <a:graphic>
          <a:graphicData uri="http://schemas.openxmlformats.org/drawingml/2006/table">
            <a:tbl>
              <a:tblPr firstRow="1" firstCol="1" bandRow="1"/>
              <a:tblGrid>
                <a:gridCol w="661239">
                  <a:extLst>
                    <a:ext uri="{9D8B030D-6E8A-4147-A177-3AD203B41FA5}">
                      <a16:colId xmlns:a16="http://schemas.microsoft.com/office/drawing/2014/main" val="1492182810"/>
                    </a:ext>
                  </a:extLst>
                </a:gridCol>
                <a:gridCol w="10778889">
                  <a:extLst>
                    <a:ext uri="{9D8B030D-6E8A-4147-A177-3AD203B41FA5}">
                      <a16:colId xmlns:a16="http://schemas.microsoft.com/office/drawing/2014/main" val="1525616273"/>
                    </a:ext>
                  </a:extLst>
                </a:gridCol>
              </a:tblGrid>
              <a:tr h="916221">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sz="10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开始时静止</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以初速度</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滑上弧面体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73" marR="556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135808924"/>
                  </a:ext>
                </a:extLst>
              </a:tr>
            </a:tbl>
          </a:graphicData>
        </a:graphic>
      </p:graphicFrame>
      <p:pic>
        <p:nvPicPr>
          <p:cNvPr id="6145" name="xq1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22798" y="1712903"/>
            <a:ext cx="5110689" cy="158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413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3444137798"/>
                  </p:ext>
                </p:extLst>
              </p:nvPr>
            </p:nvGraphicFramePr>
            <p:xfrm>
              <a:off x="406574" y="971906"/>
              <a:ext cx="11440128" cy="4329302"/>
            </p:xfrm>
            <a:graphic>
              <a:graphicData uri="http://schemas.openxmlformats.org/drawingml/2006/table">
                <a:tbl>
                  <a:tblPr firstRow="1" firstCol="1" bandRow="1"/>
                  <a:tblGrid>
                    <a:gridCol w="661239">
                      <a:extLst>
                        <a:ext uri="{9D8B030D-6E8A-4147-A177-3AD203B41FA5}">
                          <a16:colId xmlns:a16="http://schemas.microsoft.com/office/drawing/2014/main" val="1492182810"/>
                        </a:ext>
                      </a:extLst>
                    </a:gridCol>
                    <a:gridCol w="10778889">
                      <a:extLst>
                        <a:ext uri="{9D8B030D-6E8A-4147-A177-3AD203B41FA5}">
                          <a16:colId xmlns:a16="http://schemas.microsoft.com/office/drawing/2014/main" val="1525616273"/>
                        </a:ext>
                      </a:extLst>
                    </a:gridCol>
                  </a:tblGrid>
                  <a:tr h="4329302">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到达最高点时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具有共同的瞬时水平速度</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系统水平方向动量守恒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a:t>共</a:t>
                          </a:r>
                          <a:endParaRPr lang="zh-CN" sz="2400">
                            <a:solidFill>
                              <a:srgbClr val="000000"/>
                            </a:solidFill>
                            <a:effectLst/>
                            <a:latin typeface="仿宋" panose="02010609060101010101" pitchFamily="49" charset="-122"/>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系统机械能守恒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sz="2400" b="1" baseline="-25000">
                                      <a:solidFill>
                                        <a:srgbClr val="000000"/>
                                      </a:solidFill>
                                      <a:effectLst/>
                                      <a:latin typeface="仿宋" panose="02010609060101010101" pitchFamily="49" charset="-122"/>
                                      <a:ea typeface="仿宋" panose="02010609060101010101" pitchFamily="49" charset="-122"/>
                                      <a:cs typeface="Times New Roman" panose="02020603050405020304" pitchFamily="18" charset="0"/>
                                    </a:rPr>
                                    <m:t>共</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其中</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为滑块上升的</a:t>
                          </a:r>
                          <a:r>
                            <a:rPr lang="zh-CN" sz="2400" b="1">
                              <a:solidFill>
                                <a:srgbClr val="000000"/>
                              </a:solidFill>
                              <a:effectLst/>
                              <a:highlight>
                                <a:srgbClr val="FFFF00"/>
                              </a:highlight>
                              <a:latin typeface="Times New Roman" panose="02020603050405020304" pitchFamily="18" charset="0"/>
                              <a:ea typeface="仿宋" panose="02010609060101010101" pitchFamily="49" charset="-122"/>
                              <a:cs typeface="Times New Roman" panose="02020603050405020304" pitchFamily="18" charset="0"/>
                            </a:rPr>
                            <a:t>最大高度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不一定等于圆弧轨道的高度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返回最低点时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的分离点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整个过程中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系统水平方向动量守恒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整个过程中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系统机械能守恒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673" marR="556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82869086"/>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3444137798"/>
                  </p:ext>
                </p:extLst>
              </p:nvPr>
            </p:nvGraphicFramePr>
            <p:xfrm>
              <a:off x="406574" y="971906"/>
              <a:ext cx="11440128" cy="4329302"/>
            </p:xfrm>
            <a:graphic>
              <a:graphicData uri="http://schemas.openxmlformats.org/drawingml/2006/table">
                <a:tbl>
                  <a:tblPr firstRow="1" firstCol="1" bandRow="1"/>
                  <a:tblGrid>
                    <a:gridCol w="661239">
                      <a:extLst>
                        <a:ext uri="{9D8B030D-6E8A-4147-A177-3AD203B41FA5}">
                          <a16:colId xmlns:a16="http://schemas.microsoft.com/office/drawing/2014/main" val="1492182810"/>
                        </a:ext>
                      </a:extLst>
                    </a:gridCol>
                    <a:gridCol w="10778889">
                      <a:extLst>
                        <a:ext uri="{9D8B030D-6E8A-4147-A177-3AD203B41FA5}">
                          <a16:colId xmlns:a16="http://schemas.microsoft.com/office/drawing/2014/main" val="1525616273"/>
                        </a:ext>
                      </a:extLst>
                    </a:gridCol>
                  </a:tblGrid>
                  <a:tr h="4329302">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5673" marR="5567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6218" t="-141" r="-113" b="-1547"/>
                          </a:stretch>
                        </a:blipFill>
                      </a:tcPr>
                    </a:tc>
                    <a:extLst>
                      <a:ext uri="{0D108BD9-81ED-4DB2-BD59-A6C34878D82A}">
                        <a16:rowId xmlns:a16="http://schemas.microsoft.com/office/drawing/2014/main" val="4082869086"/>
                      </a:ext>
                    </a:extLst>
                  </a:tr>
                </a:tbl>
              </a:graphicData>
            </a:graphic>
          </p:graphicFrame>
        </mc:Fallback>
      </mc:AlternateContent>
    </p:spTree>
    <p:extLst>
      <p:ext uri="{BB962C8B-B14F-4D97-AF65-F5344CB8AC3E}">
        <p14:creationId xmlns:p14="http://schemas.microsoft.com/office/powerpoint/2010/main" val="36209712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悬绳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此模型系统机械能守恒，水平方向动量守恒，解题时需关注物体运动的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最高点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最低点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836323046"/>
                  </p:ext>
                </p:extLst>
              </p:nvPr>
            </p:nvGraphicFramePr>
            <p:xfrm>
              <a:off x="406574" y="2636912"/>
              <a:ext cx="11440128" cy="3636963"/>
            </p:xfrm>
            <a:graphic>
              <a:graphicData uri="http://schemas.openxmlformats.org/drawingml/2006/table">
                <a:tbl>
                  <a:tblPr firstRow="1" firstCol="1" bandRow="1"/>
                  <a:tblGrid>
                    <a:gridCol w="661239">
                      <a:extLst>
                        <a:ext uri="{9D8B030D-6E8A-4147-A177-3AD203B41FA5}">
                          <a16:colId xmlns:a16="http://schemas.microsoft.com/office/drawing/2014/main" val="1140082953"/>
                        </a:ext>
                      </a:extLst>
                    </a:gridCol>
                    <a:gridCol w="10778889">
                      <a:extLst>
                        <a:ext uri="{9D8B030D-6E8A-4147-A177-3AD203B41FA5}">
                          <a16:colId xmlns:a16="http://schemas.microsoft.com/office/drawing/2014/main" val="1409612829"/>
                        </a:ext>
                      </a:extLst>
                    </a:gridCol>
                  </a:tblGrid>
                  <a:tr h="0">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竖直方向所受合外力不为</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动量不守恒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水平方向动量守恒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系统机械能守恒</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受力分析有</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𝐋</m:t>
                                  </m:r>
                                </m:den>
                              </m:f>
                            </m:oMath>
                          </a14:m>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70671681"/>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836323046"/>
                  </p:ext>
                </p:extLst>
              </p:nvPr>
            </p:nvGraphicFramePr>
            <p:xfrm>
              <a:off x="406574" y="2636912"/>
              <a:ext cx="11440128" cy="3562477"/>
            </p:xfrm>
            <a:graphic>
              <a:graphicData uri="http://schemas.openxmlformats.org/drawingml/2006/table">
                <a:tbl>
                  <a:tblPr firstRow="1" firstCol="1" bandRow="1"/>
                  <a:tblGrid>
                    <a:gridCol w="661239">
                      <a:extLst>
                        <a:ext uri="{9D8B030D-6E8A-4147-A177-3AD203B41FA5}">
                          <a16:colId xmlns:a16="http://schemas.microsoft.com/office/drawing/2014/main" val="1140082953"/>
                        </a:ext>
                      </a:extLst>
                    </a:gridCol>
                    <a:gridCol w="10778889">
                      <a:extLst>
                        <a:ext uri="{9D8B030D-6E8A-4147-A177-3AD203B41FA5}">
                          <a16:colId xmlns:a16="http://schemas.microsoft.com/office/drawing/2014/main" val="1409612829"/>
                        </a:ext>
                      </a:extLst>
                    </a:gridCol>
                  </a:tblGrid>
                  <a:tr h="3562477">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模型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6218" t="-171" r="-113" b="-2906"/>
                          </a:stretch>
                        </a:blipFill>
                      </a:tcPr>
                    </a:tc>
                    <a:extLst>
                      <a:ext uri="{0D108BD9-81ED-4DB2-BD59-A6C34878D82A}">
                        <a16:rowId xmlns:a16="http://schemas.microsoft.com/office/drawing/2014/main" val="3970671681"/>
                      </a:ext>
                    </a:extLst>
                  </a:tr>
                </a:tbl>
              </a:graphicData>
            </a:graphic>
          </p:graphicFrame>
        </mc:Fallback>
      </mc:AlternateContent>
      <p:pic>
        <p:nvPicPr>
          <p:cNvPr id="7169" name="xq1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7094" y="2708920"/>
            <a:ext cx="1944216"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4605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2257358293"/>
                  </p:ext>
                </p:extLst>
              </p:nvPr>
            </p:nvGraphicFramePr>
            <p:xfrm>
              <a:off x="406574" y="980728"/>
              <a:ext cx="11449272" cy="4356100"/>
            </p:xfrm>
            <a:graphic>
              <a:graphicData uri="http://schemas.openxmlformats.org/drawingml/2006/table">
                <a:tbl>
                  <a:tblPr firstRow="1" firstCol="1" bandRow="1"/>
                  <a:tblGrid>
                    <a:gridCol w="661768">
                      <a:extLst>
                        <a:ext uri="{9D8B030D-6E8A-4147-A177-3AD203B41FA5}">
                          <a16:colId xmlns:a16="http://schemas.microsoft.com/office/drawing/2014/main" val="188033336"/>
                        </a:ext>
                      </a:extLst>
                    </a:gridCol>
                    <a:gridCol w="10787504">
                      <a:extLst>
                        <a:ext uri="{9D8B030D-6E8A-4147-A177-3AD203B41FA5}">
                          <a16:colId xmlns:a16="http://schemas.microsoft.com/office/drawing/2014/main" val="999671896"/>
                        </a:ext>
                      </a:extLst>
                    </a:gridCol>
                  </a:tblGrid>
                  <a:tr h="2520280">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上升到最高点</a:t>
                          </a:r>
                          <a:r>
                            <a:rPr lang="zh-CN" sz="2400" b="1">
                              <a:solidFill>
                                <a:srgbClr val="000000"/>
                              </a:solidFill>
                              <a:effectLst/>
                              <a:latin typeface="+mj-ea"/>
                              <a:ea typeface="+mj-ea"/>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水平方向共速</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水平方向动量守恒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能量守恒</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sz="2400" b="1" baseline="-2500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共</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gh</a:t>
                          </a:r>
                        </a:p>
                        <a:p>
                          <a:pPr algn="just" hangingPunct="0">
                            <a:lnSpc>
                              <a:spcPct val="150000"/>
                            </a:lnSpc>
                            <a:spcAft>
                              <a:spcPts val="0"/>
                            </a:spcAft>
                            <a:tabLst>
                              <a:tab pos="6391275" algn="l"/>
                            </a:tabLs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en-US" altLang="zh-CN"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772427791"/>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2257358293"/>
                  </p:ext>
                </p:extLst>
              </p:nvPr>
            </p:nvGraphicFramePr>
            <p:xfrm>
              <a:off x="406574" y="980728"/>
              <a:ext cx="11449272" cy="4323207"/>
            </p:xfrm>
            <a:graphic>
              <a:graphicData uri="http://schemas.openxmlformats.org/drawingml/2006/table">
                <a:tbl>
                  <a:tblPr firstRow="1" firstCol="1" bandRow="1"/>
                  <a:tblGrid>
                    <a:gridCol w="661768">
                      <a:extLst>
                        <a:ext uri="{9D8B030D-6E8A-4147-A177-3AD203B41FA5}">
                          <a16:colId xmlns:a16="http://schemas.microsoft.com/office/drawing/2014/main" val="188033336"/>
                        </a:ext>
                      </a:extLst>
                    </a:gridCol>
                    <a:gridCol w="10787504">
                      <a:extLst>
                        <a:ext uri="{9D8B030D-6E8A-4147-A177-3AD203B41FA5}">
                          <a16:colId xmlns:a16="http://schemas.microsoft.com/office/drawing/2014/main" val="999671896"/>
                        </a:ext>
                      </a:extLst>
                    </a:gridCol>
                  </a:tblGrid>
                  <a:tr h="4323207">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6215" t="-141" r="-113" b="-281"/>
                          </a:stretch>
                        </a:blipFill>
                      </a:tcPr>
                    </a:tc>
                    <a:extLst>
                      <a:ext uri="{0D108BD9-81ED-4DB2-BD59-A6C34878D82A}">
                        <a16:rowId xmlns:a16="http://schemas.microsoft.com/office/drawing/2014/main" val="3772427791"/>
                      </a:ext>
                    </a:extLst>
                  </a:tr>
                </a:tbl>
              </a:graphicData>
            </a:graphic>
          </p:graphicFrame>
        </mc:Fallback>
      </mc:AlternateContent>
      <p:pic>
        <p:nvPicPr>
          <p:cNvPr id="9218" name="wld51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34966" y="3183343"/>
            <a:ext cx="2517018" cy="1685817"/>
          </a:xfrm>
          <a:prstGeom prst="rect">
            <a:avLst/>
          </a:prstGeom>
          <a:noFill/>
          <a:extLst>
            <a:ext uri="{909E8E84-426E-40DD-AFC4-6F175D3DCCD1}">
              <a14:hiddenFill xmlns:a14="http://schemas.microsoft.com/office/drawing/2010/main">
                <a:solidFill>
                  <a:srgbClr val="FFFFFF"/>
                </a:solidFill>
              </a14:hiddenFill>
            </a:ext>
          </a:extLst>
        </p:spPr>
      </p:pic>
      <p:pic>
        <p:nvPicPr>
          <p:cNvPr id="9217" name="xq1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30710" y="3068960"/>
            <a:ext cx="2045790" cy="1872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8179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3111318728"/>
                  </p:ext>
                </p:extLst>
              </p:nvPr>
            </p:nvGraphicFramePr>
            <p:xfrm>
              <a:off x="406574" y="980728"/>
              <a:ext cx="11449272" cy="3816424"/>
            </p:xfrm>
            <a:graphic>
              <a:graphicData uri="http://schemas.openxmlformats.org/drawingml/2006/table">
                <a:tbl>
                  <a:tblPr firstRow="1" firstCol="1" bandRow="1"/>
                  <a:tblGrid>
                    <a:gridCol w="661768">
                      <a:extLst>
                        <a:ext uri="{9D8B030D-6E8A-4147-A177-3AD203B41FA5}">
                          <a16:colId xmlns:a16="http://schemas.microsoft.com/office/drawing/2014/main" val="2171784099"/>
                        </a:ext>
                      </a:extLst>
                    </a:gridCol>
                    <a:gridCol w="10787504">
                      <a:extLst>
                        <a:ext uri="{9D8B030D-6E8A-4147-A177-3AD203B41FA5}">
                          <a16:colId xmlns:a16="http://schemas.microsoft.com/office/drawing/2014/main" val="505867309"/>
                        </a:ext>
                      </a:extLst>
                    </a:gridCol>
                  </a:tblGrid>
                  <a:tr h="3816424">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从开始至回到最低点</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①</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得</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sz="24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sz="24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当</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受力分析有</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sz="2400" b="1" i="0"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𝐋</m:t>
                                  </m:r>
                                </m:den>
                              </m:f>
                            </m:oMath>
                          </a14:m>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85291169"/>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3111318728"/>
                  </p:ext>
                </p:extLst>
              </p:nvPr>
            </p:nvGraphicFramePr>
            <p:xfrm>
              <a:off x="406574" y="980728"/>
              <a:ext cx="11449272" cy="3816424"/>
            </p:xfrm>
            <a:graphic>
              <a:graphicData uri="http://schemas.openxmlformats.org/drawingml/2006/table">
                <a:tbl>
                  <a:tblPr firstRow="1" firstCol="1" bandRow="1"/>
                  <a:tblGrid>
                    <a:gridCol w="661768">
                      <a:extLst>
                        <a:ext uri="{9D8B030D-6E8A-4147-A177-3AD203B41FA5}">
                          <a16:colId xmlns:a16="http://schemas.microsoft.com/office/drawing/2014/main" val="2171784099"/>
                        </a:ext>
                      </a:extLst>
                    </a:gridCol>
                    <a:gridCol w="10787504">
                      <a:extLst>
                        <a:ext uri="{9D8B030D-6E8A-4147-A177-3AD203B41FA5}">
                          <a16:colId xmlns:a16="http://schemas.microsoft.com/office/drawing/2014/main" val="505867309"/>
                        </a:ext>
                      </a:extLst>
                    </a:gridCol>
                  </a:tblGrid>
                  <a:tr h="3816424">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6215" t="-159" r="-113" b="-478"/>
                          </a:stretch>
                        </a:blipFill>
                      </a:tcPr>
                    </a:tc>
                    <a:extLst>
                      <a:ext uri="{0D108BD9-81ED-4DB2-BD59-A6C34878D82A}">
                        <a16:rowId xmlns:a16="http://schemas.microsoft.com/office/drawing/2014/main" val="4185291169"/>
                      </a:ext>
                    </a:extLst>
                  </a:tr>
                </a:tbl>
              </a:graphicData>
            </a:graphic>
          </p:graphicFrame>
        </mc:Fallback>
      </mc:AlternateContent>
    </p:spTree>
    <p:extLst>
      <p:ext uri="{BB962C8B-B14F-4D97-AF65-F5344CB8AC3E}">
        <p14:creationId xmlns:p14="http://schemas.microsoft.com/office/powerpoint/2010/main" val="34573936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64704"/>
                <a:ext cx="11485848" cy="2431050"/>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块质量均为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的木块静止在光滑水平面上，中间用一根轻弹簧连接着，如图所示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现从水平方向射来一颗子弹，质量为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，子弹射入木块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并留在其中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作用时间极短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在子弹射入木块后的瞬间木块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的速度大小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64704"/>
                <a:ext cx="11485848" cy="2431050"/>
              </a:xfrm>
              <a:blipFill>
                <a:blip r:embed="rId2"/>
                <a:stretch>
                  <a:fillRect l="-796" r="-849" b="-5013"/>
                </a:stretch>
              </a:blipFill>
            </p:spPr>
            <p:txBody>
              <a:bodyPr/>
              <a:lstStyle/>
              <a:p>
                <a:r>
                  <a:rPr lang="zh-CN" altLang="en-US">
                    <a:noFill/>
                  </a:rPr>
                  <a:t> </a:t>
                </a:r>
              </a:p>
            </p:txBody>
          </p:sp>
        </mc:Fallback>
      </mc:AlternateContent>
      <p:pic>
        <p:nvPicPr>
          <p:cNvPr id="3" name="24典例2.eps" descr="id:2147493974;FounderCES"/>
          <p:cNvPicPr/>
          <p:nvPr/>
        </p:nvPicPr>
        <p:blipFill>
          <a:blip r:embed="rId3"/>
          <a:stretch>
            <a:fillRect/>
          </a:stretch>
        </p:blipFill>
        <p:spPr>
          <a:xfrm>
            <a:off x="406574" y="900164"/>
            <a:ext cx="1224136" cy="393921"/>
          </a:xfrm>
          <a:prstGeom prst="rect">
            <a:avLst/>
          </a:prstGeom>
        </p:spPr>
      </p:pic>
      <p:pic>
        <p:nvPicPr>
          <p:cNvPr id="4" name="24答案.eps" descr="id:2147493967;FounderCES"/>
          <p:cNvPicPr/>
          <p:nvPr/>
        </p:nvPicPr>
        <p:blipFill>
          <a:blip r:embed="rId4"/>
          <a:stretch>
            <a:fillRect/>
          </a:stretch>
        </p:blipFill>
        <p:spPr>
          <a:xfrm>
            <a:off x="583492" y="3373935"/>
            <a:ext cx="912255" cy="324991"/>
          </a:xfrm>
          <a:prstGeom prst="rect">
            <a:avLst/>
          </a:prstGeom>
        </p:spPr>
      </p:pic>
      <p:pic>
        <p:nvPicPr>
          <p:cNvPr id="5" name="24xb8.jpg" descr="id:2147490760;FounderCES"/>
          <p:cNvPicPr/>
          <p:nvPr/>
        </p:nvPicPr>
        <p:blipFill>
          <a:blip r:embed="rId5"/>
          <a:stretch>
            <a:fillRect/>
          </a:stretch>
        </p:blipFill>
        <p:spPr>
          <a:xfrm>
            <a:off x="7535366" y="2276872"/>
            <a:ext cx="3882417" cy="936104"/>
          </a:xfrm>
          <a:prstGeom prst="rect">
            <a:avLst/>
          </a:prstGeom>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1540141" y="2960740"/>
                <a:ext cx="621784" cy="892680"/>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14:m>
                  <m:oMath xmlns:m="http://schemas.openxmlformats.org/officeDocument/2006/math">
                    <m:f>
                      <m:fPr>
                        <m:ctrlPr>
                          <a:rPr lang="zh-CN" altLang="zh-CN" b="1" i="1" smtClean="0">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cs typeface="Times New Roman" panose="02020603050405020304" pitchFamily="18" charset="0"/>
                  </a:rPr>
                  <a:t> </a:t>
                </a:r>
                <a:endParaRPr lang="zh-CN" altLang="en-US"/>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1540141" y="2960740"/>
                <a:ext cx="621784" cy="892680"/>
              </a:xfrm>
              <a:prstGeom prst="rect">
                <a:avLst/>
              </a:prstGeom>
              <a:blipFill>
                <a:blip r:embed="rId6"/>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内容占位符 1"/>
              <p:cNvSpPr txBox="1">
                <a:spLocks/>
              </p:cNvSpPr>
              <p:nvPr/>
            </p:nvSpPr>
            <p:spPr bwMode="auto">
              <a:xfrm>
                <a:off x="360854" y="3779987"/>
                <a:ext cx="11485848" cy="227575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以向右为正方向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对子弹射入木块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由动量守恒定律得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d>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360854" y="3779987"/>
                <a:ext cx="11485848" cy="2275751"/>
              </a:xfrm>
              <a:prstGeom prst="rect">
                <a:avLst/>
              </a:prstGeom>
              <a:blipFill>
                <a:blip r:embed="rId7"/>
                <a:stretch>
                  <a:fillRect l="-7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93960;FounderCES"/>
          <p:cNvPicPr/>
          <p:nvPr/>
        </p:nvPicPr>
        <p:blipFill>
          <a:blip r:embed="rId8"/>
          <a:stretch>
            <a:fillRect/>
          </a:stretch>
        </p:blipFill>
        <p:spPr>
          <a:xfrm>
            <a:off x="596455" y="3996010"/>
            <a:ext cx="899292" cy="320511"/>
          </a:xfrm>
          <a:prstGeom prst="rect">
            <a:avLst/>
          </a:prstGeom>
        </p:spPr>
      </p:pic>
    </p:spTree>
    <p:extLst>
      <p:ext uri="{BB962C8B-B14F-4D97-AF65-F5344CB8AC3E}">
        <p14:creationId xmlns:p14="http://schemas.microsoft.com/office/powerpoint/2010/main" val="85459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在子弹击中木块后的运动过程中弹簧的最大弹性势能</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xb8.jpg" descr="id:2147490760;FounderCES"/>
          <p:cNvPicPr/>
          <p:nvPr/>
        </p:nvPicPr>
        <p:blipFill>
          <a:blip r:embed="rId2"/>
          <a:stretch>
            <a:fillRect/>
          </a:stretch>
        </p:blipFill>
        <p:spPr>
          <a:xfrm>
            <a:off x="4042420" y="1484784"/>
            <a:ext cx="3997002" cy="963732"/>
          </a:xfrm>
          <a:prstGeom prst="rect">
            <a:avLst/>
          </a:prstGeom>
        </p:spPr>
      </p:pic>
      <mc:AlternateContent xmlns:mc="http://schemas.openxmlformats.org/markup-compatibility/2006" xmlns:a14="http://schemas.microsoft.com/office/drawing/2010/main">
        <mc:Choice Requires="a14">
          <p:sp>
            <p:nvSpPr>
              <p:cNvPr id="5" name="内容占位符 2"/>
              <p:cNvSpPr txBox="1">
                <a:spLocks/>
              </p:cNvSpPr>
              <p:nvPr/>
            </p:nvSpPr>
            <p:spPr bwMode="auto">
              <a:xfrm>
                <a:off x="369998" y="2276872"/>
                <a:ext cx="11485848" cy="82586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391275" algn="l"/>
                  </a:tabLst>
                </a:pPr>
                <a:r>
                  <a:rPr lang="en-US" altLang="zh-CN" b="1" smtClean="0">
                    <a:solidFill>
                      <a:srgbClr val="00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𝟗𝟎</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2"/>
              <p:cNvSpPr txBox="1">
                <a:spLocks noRot="1" noChangeAspect="1" noMove="1" noResize="1" noEditPoints="1" noAdjustHandles="1" noChangeArrowheads="1" noChangeShapeType="1" noTextEdit="1"/>
              </p:cNvSpPr>
              <p:nvPr/>
            </p:nvSpPr>
            <p:spPr bwMode="auto">
              <a:xfrm>
                <a:off x="369998" y="2276872"/>
                <a:ext cx="11485848" cy="825867"/>
              </a:xfrm>
              <a:prstGeom prst="rect">
                <a:avLst/>
              </a:prstGeom>
              <a:blipFill>
                <a:blip r:embed="rId3"/>
                <a:stretch>
                  <a:fillRect b="-666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答案.eps" descr="id:2147490781;FounderCES"/>
          <p:cNvPicPr/>
          <p:nvPr/>
        </p:nvPicPr>
        <p:blipFill>
          <a:blip r:embed="rId4"/>
          <a:stretch>
            <a:fillRect/>
          </a:stretch>
        </p:blipFill>
        <p:spPr>
          <a:xfrm>
            <a:off x="470880" y="2633986"/>
            <a:ext cx="815400" cy="290958"/>
          </a:xfrm>
          <a:prstGeom prst="rect">
            <a:avLst/>
          </a:prstGeom>
        </p:spPr>
      </p:pic>
      <p:sp>
        <p:nvSpPr>
          <p:cNvPr id="7" name="内容占位符 1"/>
          <p:cNvSpPr txBox="1">
            <a:spLocks/>
          </p:cNvSpPr>
          <p:nvPr/>
        </p:nvSpPr>
        <p:spPr bwMode="auto">
          <a:xfrm>
            <a:off x="360854" y="311290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含有子弹的木块</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和木块</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作用的过程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当两者共速时弹簧形变量最大</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弹性势能最大</a:t>
            </a:r>
            <a:r>
              <a:rPr lang="en-US" altLang="zh-CN" b="1" u="wavy" smtClean="0">
                <a:solidFill>
                  <a:srgbClr val="000000"/>
                </a:solidFill>
                <a:uFill>
                  <a:solidFill>
                    <a:srgbClr val="00FFFF"/>
                  </a:solidFill>
                </a:u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3960;FounderCES"/>
          <p:cNvPicPr/>
          <p:nvPr/>
        </p:nvPicPr>
        <p:blipFill>
          <a:blip r:embed="rId5"/>
          <a:stretch>
            <a:fillRect/>
          </a:stretch>
        </p:blipFill>
        <p:spPr>
          <a:xfrm>
            <a:off x="478582" y="3310826"/>
            <a:ext cx="808161" cy="288032"/>
          </a:xfrm>
          <a:prstGeom prst="rect">
            <a:avLst/>
          </a:prstGeom>
        </p:spPr>
      </p:pic>
      <p:pic>
        <p:nvPicPr>
          <p:cNvPr id="9" name="箭头右下.eps" descr="id:2147490774;FounderCES"/>
          <p:cNvPicPr/>
          <p:nvPr/>
        </p:nvPicPr>
        <p:blipFill>
          <a:blip r:embed="rId6"/>
          <a:stretch>
            <a:fillRect/>
          </a:stretch>
        </p:blipFill>
        <p:spPr>
          <a:xfrm>
            <a:off x="7967414" y="3688972"/>
            <a:ext cx="432048" cy="341003"/>
          </a:xfrm>
          <a:prstGeom prst="rect">
            <a:avLst/>
          </a:prstGeom>
        </p:spPr>
      </p:pic>
      <p:sp>
        <p:nvSpPr>
          <p:cNvPr id="10" name="内容占位符 4"/>
          <p:cNvSpPr txBox="1">
            <a:spLocks/>
          </p:cNvSpPr>
          <p:nvPr/>
        </p:nvSpPr>
        <p:spPr bwMode="auto">
          <a:xfrm>
            <a:off x="360854" y="426503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初始时</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含有子弹的木块</a:t>
            </a:r>
            <a:r>
              <a:rPr lang="en-US" altLang="zh-CN" b="1" i="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刚开始向右压缩弹簧</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弹簧形变量为零</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弹性势能为零</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向右运动的过程</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弹簧形变量逐渐增大</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弹性势能增大</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当两木块共速时</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弹簧不会再压缩</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则此时弹簧形变量达到最大</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弹性势能达到最大</a:t>
            </a:r>
            <a:r>
              <a:rPr lang="en-US" altLang="zh-CN" b="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057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内容占位符 5"/>
              <p:cNvSpPr>
                <a:spLocks noGrp="1"/>
              </p:cNvSpPr>
              <p:nvPr>
                <p:ph idx="1"/>
              </p:nvPr>
            </p:nvSpPr>
            <p:spPr>
              <a:xfrm>
                <a:off x="360854" y="746120"/>
                <a:ext cx="11485848" cy="3658694"/>
              </a:xfrm>
            </p:spPr>
            <p:txBody>
              <a:bodyPr/>
              <a:lstStyle/>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设两者恰好共速时的速度为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以向右为正方向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由动量守恒定律得</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d>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d>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此过程弹簧获得的最大弹性势能为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d>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d>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𝟗𝟎</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5"/>
              <p:cNvSpPr>
                <a:spLocks noGrp="1" noRot="1" noChangeAspect="1" noMove="1" noResize="1" noEditPoints="1" noAdjustHandles="1" noChangeArrowheads="1" noChangeShapeType="1" noTextEdit="1"/>
              </p:cNvSpPr>
              <p:nvPr>
                <p:ph idx="1"/>
              </p:nvPr>
            </p:nvSpPr>
            <p:spPr>
              <a:xfrm>
                <a:off x="360854" y="746120"/>
                <a:ext cx="11485848" cy="3658694"/>
              </a:xfrm>
              <a:blipFill>
                <a:blip r:embed="rId2"/>
                <a:stretch>
                  <a:fillRect l="-796"/>
                </a:stretch>
              </a:blipFill>
            </p:spPr>
            <p:txBody>
              <a:bodyPr/>
              <a:lstStyle/>
              <a:p>
                <a:r>
                  <a:rPr lang="zh-CN" altLang="en-US">
                    <a:noFill/>
                  </a:rPr>
                  <a:t> </a:t>
                </a:r>
              </a:p>
            </p:txBody>
          </p:sp>
        </mc:Fallback>
      </mc:AlternateContent>
      <p:pic>
        <p:nvPicPr>
          <p:cNvPr id="3" name="24xb8.jpg" descr="id:2147490760;FounderCES"/>
          <p:cNvPicPr/>
          <p:nvPr/>
        </p:nvPicPr>
        <p:blipFill>
          <a:blip r:embed="rId3"/>
          <a:stretch>
            <a:fillRect/>
          </a:stretch>
        </p:blipFill>
        <p:spPr>
          <a:xfrm>
            <a:off x="6527254" y="1700808"/>
            <a:ext cx="3997002" cy="963732"/>
          </a:xfrm>
          <a:prstGeom prst="rect">
            <a:avLst/>
          </a:prstGeom>
        </p:spPr>
      </p:pic>
    </p:spTree>
    <p:extLst>
      <p:ext uri="{BB962C8B-B14F-4D97-AF65-F5344CB8AC3E}">
        <p14:creationId xmlns:p14="http://schemas.microsoft.com/office/powerpoint/2010/main" val="11569457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970318"/>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弹性碰撞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碰撞过程中不仅动量守恒，而且机械能守恒，碰撞前后系统动能相等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因此，在碰撞问题中常做</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动量和动能的换算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举例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通常情况下，钢球、玻璃球等坚硬物体之间的碰撞及分子、原子等之间的碰撞皆可视为弹性碰撞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2"/>
          <a:stretch>
            <a:fillRect/>
          </a:stretch>
        </p:blipFill>
        <p:spPr>
          <a:xfrm>
            <a:off x="406574" y="909199"/>
            <a:ext cx="1413871" cy="375988"/>
          </a:xfrm>
          <a:prstGeom prst="rect">
            <a:avLst/>
          </a:prstGeom>
        </p:spPr>
      </p:pic>
    </p:spTree>
    <p:extLst>
      <p:ext uri="{BB962C8B-B14F-4D97-AF65-F5344CB8AC3E}">
        <p14:creationId xmlns:p14="http://schemas.microsoft.com/office/powerpoint/2010/main" val="36734252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55193"/>
            <a:ext cx="11512136" cy="1735845"/>
          </a:xfrm>
          <a:prstGeom prst="rect">
            <a:avLst/>
          </a:prstGeom>
        </p:spPr>
      </p:pic>
      <p:sp>
        <p:nvSpPr>
          <p:cNvPr id="2" name="内容占位符 1"/>
          <p:cNvSpPr>
            <a:spLocks noGrp="1"/>
          </p:cNvSpPr>
          <p:nvPr>
            <p:ph idx="1"/>
          </p:nvPr>
        </p:nvSpPr>
        <p:spPr>
          <a:xfrm>
            <a:off x="360854" y="836712"/>
            <a:ext cx="11485848" cy="1754326"/>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对子弹射入木块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利用动量守恒定律解答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含有子弹的木块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和木块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作用的过程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当两者共速时弹簧获得的弹性势能最大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利用动量守恒定律和机械能守恒定律解答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eps" descr="id:2147490213;FounderCES"/>
          <p:cNvPicPr/>
          <p:nvPr/>
        </p:nvPicPr>
        <p:blipFill>
          <a:blip r:embed="rId3"/>
          <a:stretch>
            <a:fillRect/>
          </a:stretch>
        </p:blipFill>
        <p:spPr>
          <a:xfrm>
            <a:off x="406574" y="980728"/>
            <a:ext cx="2030256" cy="422970"/>
          </a:xfrm>
          <a:prstGeom prst="rect">
            <a:avLst/>
          </a:prstGeom>
        </p:spPr>
      </p:pic>
    </p:spTree>
    <p:extLst>
      <p:ext uri="{BB962C8B-B14F-4D97-AF65-F5344CB8AC3E}">
        <p14:creationId xmlns:p14="http://schemas.microsoft.com/office/powerpoint/2010/main" val="30352515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66445"/>
                <a:ext cx="11485848" cy="5332742"/>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如图所示，两辆完全相同的小车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静止在光滑水平面上，两小车紧靠在一起而不粘连，在小车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上竖直固定一轻质细杆，长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的轻质细绳的一端系在细杆顶端，另一端拴一质量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的小球，已知小车的质量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，细杆的高度大于绳长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现将小球向右拉至细绳水平且绷直后由静止释放，则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小球与两小车组成的系统动量守恒</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释放小球后至小球第一次到达最低点的过程中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的弹力一直增大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小球第一次到达最低点后能向左上升的最大高度为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小球第二次到达最低点时小球与小车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的速率之比为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66445"/>
                <a:ext cx="11485848" cy="5332742"/>
              </a:xfrm>
              <a:blipFill>
                <a:blip r:embed="rId2"/>
                <a:stretch>
                  <a:fillRect l="-796" r="-849" b="-457"/>
                </a:stretch>
              </a:blipFill>
            </p:spPr>
            <p:txBody>
              <a:bodyPr/>
              <a:lstStyle/>
              <a:p>
                <a:r>
                  <a:rPr lang="zh-CN" altLang="en-US">
                    <a:noFill/>
                  </a:rPr>
                  <a:t> </a:t>
                </a:r>
              </a:p>
            </p:txBody>
          </p:sp>
        </mc:Fallback>
      </mc:AlternateContent>
      <p:pic>
        <p:nvPicPr>
          <p:cNvPr id="3" name="24典例3.eps" descr="id:2147490157;FounderCES"/>
          <p:cNvPicPr/>
          <p:nvPr/>
        </p:nvPicPr>
        <p:blipFill>
          <a:blip r:embed="rId3"/>
          <a:stretch>
            <a:fillRect/>
          </a:stretch>
        </p:blipFill>
        <p:spPr>
          <a:xfrm>
            <a:off x="360854" y="906882"/>
            <a:ext cx="1133782" cy="365455"/>
          </a:xfrm>
          <a:prstGeom prst="rect">
            <a:avLst/>
          </a:prstGeom>
        </p:spPr>
      </p:pic>
      <p:pic>
        <p:nvPicPr>
          <p:cNvPr id="4" name="24答案.eps" descr="id:2147493967;FounderCES"/>
          <p:cNvPicPr/>
          <p:nvPr/>
        </p:nvPicPr>
        <p:blipFill>
          <a:blip r:embed="rId4"/>
          <a:stretch>
            <a:fillRect/>
          </a:stretch>
        </p:blipFill>
        <p:spPr>
          <a:xfrm>
            <a:off x="471617" y="6152348"/>
            <a:ext cx="912255" cy="324991"/>
          </a:xfrm>
          <a:prstGeom prst="rect">
            <a:avLst/>
          </a:prstGeom>
        </p:spPr>
      </p:pic>
      <p:pic>
        <p:nvPicPr>
          <p:cNvPr id="5" name="wla824.jpg" descr="id:2147490802;FounderCES"/>
          <p:cNvPicPr/>
          <p:nvPr/>
        </p:nvPicPr>
        <p:blipFill>
          <a:blip r:embed="rId5">
            <a:clrChange>
              <a:clrFrom>
                <a:srgbClr val="FFFFFE"/>
              </a:clrFrom>
              <a:clrTo>
                <a:srgbClr val="FFFFFE">
                  <a:alpha val="0"/>
                </a:srgbClr>
              </a:clrTo>
            </a:clrChange>
          </a:blip>
          <a:stretch>
            <a:fillRect/>
          </a:stretch>
        </p:blipFill>
        <p:spPr>
          <a:xfrm>
            <a:off x="8831510" y="4703430"/>
            <a:ext cx="2448272" cy="1448918"/>
          </a:xfrm>
          <a:prstGeom prst="rect">
            <a:avLst/>
          </a:prstGeom>
        </p:spPr>
      </p:pic>
      <p:sp>
        <p:nvSpPr>
          <p:cNvPr id="7" name="矩形 6"/>
          <p:cNvSpPr/>
          <p:nvPr/>
        </p:nvSpPr>
        <p:spPr>
          <a:xfrm>
            <a:off x="1483117" y="6104995"/>
            <a:ext cx="939681" cy="419695"/>
          </a:xfrm>
          <a:prstGeom prst="rect">
            <a:avLst/>
          </a:prstGeom>
        </p:spPr>
        <p:txBody>
          <a:bodyPr wrap="none">
            <a:spAutoFit/>
          </a:bodyPr>
          <a:lstStyle/>
          <a:p>
            <a:r>
              <a:rPr lang="en-US" altLang="zh-CN" sz="2400">
                <a:solidFill>
                  <a:srgbClr val="000000"/>
                </a:solidFill>
              </a:rPr>
              <a:t>C</a:t>
            </a:r>
            <a:r>
              <a:rPr lang="zh-CN" altLang="zh-CN" sz="2400">
                <a:solidFill>
                  <a:srgbClr val="000000"/>
                </a:solidFill>
                <a:cs typeface="Times New Roman" panose="02020603050405020304" pitchFamily="18" charset="0"/>
              </a:rPr>
              <a:t>、</a:t>
            </a:r>
            <a:r>
              <a:rPr lang="en-US" altLang="zh-CN" sz="2400">
                <a:solidFill>
                  <a:srgbClr val="000000"/>
                </a:solidFill>
              </a:rPr>
              <a:t>D</a:t>
            </a:r>
            <a:endParaRPr lang="zh-CN" altLang="en-US"/>
          </a:p>
        </p:txBody>
      </p:sp>
    </p:spTree>
    <p:extLst>
      <p:ext uri="{BB962C8B-B14F-4D97-AF65-F5344CB8AC3E}">
        <p14:creationId xmlns:p14="http://schemas.microsoft.com/office/powerpoint/2010/main" val="90737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3970318"/>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与两小车组成的系统在竖直方向上所受合外力不为零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动量不守恒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小球与两小车组成的系统在水平方向上所受合外力为零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动量守恒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释放小球后到小球第一次到达最低点的过程中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小球在水平方向的分速度一直增大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速度一直增大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当小球到达最低点时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速度达到最大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的弹力为零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所以释放小球后到小球第一次到达最低点的过程中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的弹力一直减小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设小球第一次到达最低点时的速度大小为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取水平向左为正方向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两小车速度大小均为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在水平方向根据动量守恒定律有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90809;FounderCES"/>
          <p:cNvPicPr/>
          <p:nvPr/>
        </p:nvPicPr>
        <p:blipFill>
          <a:blip r:embed="rId2"/>
          <a:stretch>
            <a:fillRect/>
          </a:stretch>
        </p:blipFill>
        <p:spPr>
          <a:xfrm>
            <a:off x="487635" y="921647"/>
            <a:ext cx="828040" cy="295275"/>
          </a:xfrm>
          <a:prstGeom prst="rect">
            <a:avLst/>
          </a:prstGeom>
        </p:spPr>
      </p:pic>
      <p:pic>
        <p:nvPicPr>
          <p:cNvPr id="4" name="wla824.jpg" descr="id:2147490802;FounderCES"/>
          <p:cNvPicPr/>
          <p:nvPr/>
        </p:nvPicPr>
        <p:blipFill>
          <a:blip r:embed="rId3">
            <a:clrChange>
              <a:clrFrom>
                <a:srgbClr val="FFFFFE"/>
              </a:clrFrom>
              <a:clrTo>
                <a:srgbClr val="FFFFFE">
                  <a:alpha val="0"/>
                </a:srgbClr>
              </a:clrTo>
            </a:clrChange>
          </a:blip>
          <a:stretch>
            <a:fillRect/>
          </a:stretch>
        </p:blipFill>
        <p:spPr>
          <a:xfrm>
            <a:off x="5303118" y="4797152"/>
            <a:ext cx="2433473" cy="1440160"/>
          </a:xfrm>
          <a:prstGeom prst="rect">
            <a:avLst/>
          </a:prstGeom>
        </p:spPr>
      </p:pic>
    </p:spTree>
    <p:extLst>
      <p:ext uri="{BB962C8B-B14F-4D97-AF65-F5344CB8AC3E}">
        <p14:creationId xmlns:p14="http://schemas.microsoft.com/office/powerpoint/2010/main" val="15280602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5820055"/>
              </a:xfrm>
            </p:spPr>
            <p:txBody>
              <a:bodyPr/>
              <a:lstStyle/>
              <a:p>
                <a:pPr hangingPunct="0">
                  <a:spcAft>
                    <a:spcPts val="0"/>
                  </a:spcAft>
                  <a:tabLst>
                    <a:tab pos="639127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根据机械能守恒定律有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小球第一次到达最低点后向左上升至最大高度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和小球速度大小相同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在水平方向根据动量守恒定律有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根据机械能守恒定律有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5820055"/>
              </a:xfrm>
              <a:blipFill>
                <a:blip r:embed="rId2"/>
                <a:stretch>
                  <a:fillRect l="-796" r="-849"/>
                </a:stretch>
              </a:blipFill>
            </p:spPr>
            <p:txBody>
              <a:bodyPr/>
              <a:lstStyle/>
              <a:p>
                <a:r>
                  <a:rPr lang="zh-CN" altLang="en-US">
                    <a:noFill/>
                  </a:rPr>
                  <a:t> </a:t>
                </a:r>
              </a:p>
            </p:txBody>
          </p:sp>
        </mc:Fallback>
      </mc:AlternateContent>
      <p:pic>
        <p:nvPicPr>
          <p:cNvPr id="4" name="wla824.jpg" descr="id:2147490802;FounderCES"/>
          <p:cNvPicPr/>
          <p:nvPr/>
        </p:nvPicPr>
        <p:blipFill>
          <a:blip r:embed="rId3">
            <a:clrChange>
              <a:clrFrom>
                <a:srgbClr val="FFFFFE"/>
              </a:clrFrom>
              <a:clrTo>
                <a:srgbClr val="FFFFFE">
                  <a:alpha val="0"/>
                </a:srgbClr>
              </a:clrTo>
            </a:clrChange>
          </a:blip>
          <a:stretch>
            <a:fillRect/>
          </a:stretch>
        </p:blipFill>
        <p:spPr>
          <a:xfrm>
            <a:off x="6527254" y="980728"/>
            <a:ext cx="2433473" cy="1440160"/>
          </a:xfrm>
          <a:prstGeom prst="rect">
            <a:avLst/>
          </a:prstGeom>
        </p:spPr>
      </p:pic>
    </p:spTree>
    <p:extLst>
      <p:ext uri="{BB962C8B-B14F-4D97-AF65-F5344CB8AC3E}">
        <p14:creationId xmlns:p14="http://schemas.microsoft.com/office/powerpoint/2010/main" val="32390946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870692"/>
              </a:xfrm>
            </p:spPr>
            <p:txBody>
              <a:bodyPr/>
              <a:lstStyle/>
              <a:p>
                <a:pPr hangingPunct="0">
                  <a:spcAft>
                    <a:spcPts val="0"/>
                  </a:spcAft>
                  <a:tabLst>
                    <a:tab pos="639127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设小球第二次到达最低点时小球与小车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的速度分别为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在水平方向上根据动量守恒定律有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根据机械能守恒定律有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870692"/>
              </a:xfrm>
              <a:blipFill>
                <a:blip r:embed="rId2"/>
                <a:stretch>
                  <a:fillRect l="-796" r="-849"/>
                </a:stretch>
              </a:blipFill>
            </p:spPr>
            <p:txBody>
              <a:bodyPr/>
              <a:lstStyle/>
              <a:p>
                <a:r>
                  <a:rPr lang="zh-CN" altLang="en-US">
                    <a:noFill/>
                  </a:rPr>
                  <a:t> </a:t>
                </a:r>
              </a:p>
            </p:txBody>
          </p:sp>
        </mc:Fallback>
      </mc:AlternateContent>
      <p:pic>
        <p:nvPicPr>
          <p:cNvPr id="3" name="wla824.jpg" descr="id:2147490802;FounderCES"/>
          <p:cNvPicPr/>
          <p:nvPr/>
        </p:nvPicPr>
        <p:blipFill>
          <a:blip r:embed="rId3">
            <a:clrChange>
              <a:clrFrom>
                <a:srgbClr val="FFFFFE"/>
              </a:clrFrom>
              <a:clrTo>
                <a:srgbClr val="FFFFFE">
                  <a:alpha val="0"/>
                </a:srgbClr>
              </a:clrTo>
            </a:clrChange>
          </a:blip>
          <a:stretch>
            <a:fillRect/>
          </a:stretch>
        </p:blipFill>
        <p:spPr>
          <a:xfrm>
            <a:off x="6671270" y="1988840"/>
            <a:ext cx="2433473" cy="1440160"/>
          </a:xfrm>
          <a:prstGeom prst="rect">
            <a:avLst/>
          </a:prstGeom>
        </p:spPr>
      </p:pic>
    </p:spTree>
    <p:extLst>
      <p:ext uri="{BB962C8B-B14F-4D97-AF65-F5344CB8AC3E}">
        <p14:creationId xmlns:p14="http://schemas.microsoft.com/office/powerpoint/2010/main" val="36479567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1200329"/>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处理</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动力学问题的三种观点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力的三个作用效果与五个规律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情境通.eps" descr="id:2147490823;FounderCES"/>
          <p:cNvPicPr/>
          <p:nvPr/>
        </p:nvPicPr>
        <p:blipFill>
          <a:blip r:embed="rId2"/>
          <a:stretch>
            <a:fillRect/>
          </a:stretch>
        </p:blipFill>
        <p:spPr>
          <a:xfrm>
            <a:off x="2926855" y="836712"/>
            <a:ext cx="5760640" cy="583764"/>
          </a:xfrm>
          <a:prstGeom prst="rect">
            <a:avLst/>
          </a:prstGeom>
        </p:spPr>
      </p:pic>
      <p:pic>
        <p:nvPicPr>
          <p:cNvPr id="4" name="情境1.eps" descr="id:2147490830;FounderCES"/>
          <p:cNvPicPr/>
          <p:nvPr/>
        </p:nvPicPr>
        <p:blipFill>
          <a:blip r:embed="rId3"/>
          <a:stretch>
            <a:fillRect/>
          </a:stretch>
        </p:blipFill>
        <p:spPr>
          <a:xfrm>
            <a:off x="478582" y="1597776"/>
            <a:ext cx="908423" cy="319056"/>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4246661009"/>
              </p:ext>
            </p:extLst>
          </p:nvPr>
        </p:nvGraphicFramePr>
        <p:xfrm>
          <a:off x="478582" y="2662610"/>
          <a:ext cx="11368120" cy="3646710"/>
        </p:xfrm>
        <a:graphic>
          <a:graphicData uri="http://schemas.openxmlformats.org/drawingml/2006/table">
            <a:tbl>
              <a:tblPr firstRow="1" firstCol="1" bandRow="1"/>
              <a:tblGrid>
                <a:gridCol w="1368152">
                  <a:extLst>
                    <a:ext uri="{9D8B030D-6E8A-4147-A177-3AD203B41FA5}">
                      <a16:colId xmlns:a16="http://schemas.microsoft.com/office/drawing/2014/main" val="1980565345"/>
                    </a:ext>
                  </a:extLst>
                </a:gridCol>
                <a:gridCol w="1584176">
                  <a:extLst>
                    <a:ext uri="{9D8B030D-6E8A-4147-A177-3AD203B41FA5}">
                      <a16:colId xmlns:a16="http://schemas.microsoft.com/office/drawing/2014/main" val="455311529"/>
                    </a:ext>
                  </a:extLst>
                </a:gridCol>
                <a:gridCol w="7056784">
                  <a:extLst>
                    <a:ext uri="{9D8B030D-6E8A-4147-A177-3AD203B41FA5}">
                      <a16:colId xmlns:a16="http://schemas.microsoft.com/office/drawing/2014/main" val="1130690336"/>
                    </a:ext>
                  </a:extLst>
                </a:gridCol>
                <a:gridCol w="1359008">
                  <a:extLst>
                    <a:ext uri="{9D8B030D-6E8A-4147-A177-3AD203B41FA5}">
                      <a16:colId xmlns:a16="http://schemas.microsoft.com/office/drawing/2014/main" val="1450598661"/>
                    </a:ext>
                  </a:extLst>
                </a:gridCol>
              </a:tblGrid>
              <a:tr h="679592">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公式表达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250442506"/>
                  </a:ext>
                </a:extLst>
              </a:tr>
              <a:tr h="111164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力的瞬时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作用效果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牛顿第</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物体的加速度大小与合外力成正比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与质量成反比</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加速度方向与合外力的方向相同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691291850"/>
                  </a:ext>
                </a:extLst>
              </a:tr>
              <a:tr h="743838">
                <a:tc rowSpan="2">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力对空间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积累效果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动能定理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合外力对物体所做的功等于物体动能的增加量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13198466"/>
                  </a:ext>
                </a:extLst>
              </a:tr>
              <a:tr h="1111640">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机械能</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守恒定律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在只有重力</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或弹簧弹力</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做功的情况下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物体的机械能的总量保持不变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8949" marR="2894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081619126"/>
                  </a:ext>
                </a:extLst>
              </a:tr>
            </a:tbl>
          </a:graphicData>
        </a:graphic>
      </p:graphicFrame>
    </p:spTree>
    <p:extLst>
      <p:ext uri="{BB962C8B-B14F-4D97-AF65-F5344CB8AC3E}">
        <p14:creationId xmlns:p14="http://schemas.microsoft.com/office/powerpoint/2010/main" val="12630445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154682612"/>
              </p:ext>
            </p:extLst>
          </p:nvPr>
        </p:nvGraphicFramePr>
        <p:xfrm>
          <a:off x="392373" y="1021853"/>
          <a:ext cx="11463473" cy="2839195"/>
        </p:xfrm>
        <a:graphic>
          <a:graphicData uri="http://schemas.openxmlformats.org/drawingml/2006/table">
            <a:tbl>
              <a:tblPr firstRow="1" firstCol="1" bandRow="1"/>
              <a:tblGrid>
                <a:gridCol w="1310345">
                  <a:extLst>
                    <a:ext uri="{9D8B030D-6E8A-4147-A177-3AD203B41FA5}">
                      <a16:colId xmlns:a16="http://schemas.microsoft.com/office/drawing/2014/main" val="771014987"/>
                    </a:ext>
                  </a:extLst>
                </a:gridCol>
                <a:gridCol w="1512168">
                  <a:extLst>
                    <a:ext uri="{9D8B030D-6E8A-4147-A177-3AD203B41FA5}">
                      <a16:colId xmlns:a16="http://schemas.microsoft.com/office/drawing/2014/main" val="855461986"/>
                    </a:ext>
                  </a:extLst>
                </a:gridCol>
                <a:gridCol w="6768752">
                  <a:extLst>
                    <a:ext uri="{9D8B030D-6E8A-4147-A177-3AD203B41FA5}">
                      <a16:colId xmlns:a16="http://schemas.microsoft.com/office/drawing/2014/main" val="2221139182"/>
                    </a:ext>
                  </a:extLst>
                </a:gridCol>
                <a:gridCol w="1872208">
                  <a:extLst>
                    <a:ext uri="{9D8B030D-6E8A-4147-A177-3AD203B41FA5}">
                      <a16:colId xmlns:a16="http://schemas.microsoft.com/office/drawing/2014/main" val="713681921"/>
                    </a:ext>
                  </a:extLst>
                </a:gridCol>
              </a:tblGrid>
              <a:tr h="576064">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规律内容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公式表达</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353908974"/>
                  </a:ext>
                </a:extLst>
              </a:tr>
              <a:tr h="572627">
                <a:tc rowSpan="2">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力对时间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积累效果</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动量定理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物体所受合外力的冲量等于物体动量的变化量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108" marR="3510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521993341"/>
                  </a:ext>
                </a:extLst>
              </a:tr>
              <a:tr h="1690504">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动量守</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恒定律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系统不受外力或所受外力之和为零时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系统的总动量就保持不变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或在某个方向上系统所受合外力为零时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系统在这个方向上的动量就保持不变</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5108" marR="35108"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03947366"/>
                  </a:ext>
                </a:extLst>
              </a:tr>
            </a:tbl>
          </a:graphicData>
        </a:graphic>
      </p:graphicFrame>
    </p:spTree>
    <p:extLst>
      <p:ext uri="{BB962C8B-B14F-4D97-AF65-F5344CB8AC3E}">
        <p14:creationId xmlns:p14="http://schemas.microsoft.com/office/powerpoint/2010/main" val="30214545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三大观点对比</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extLst>
                  <p:ext uri="{D42A27DB-BD31-4B8C-83A1-F6EECF244321}">
                    <p14:modId xmlns:p14="http://schemas.microsoft.com/office/powerpoint/2010/main" val="4028038923"/>
                  </p:ext>
                </p:extLst>
              </p:nvPr>
            </p:nvGraphicFramePr>
            <p:xfrm>
              <a:off x="478583" y="1484784"/>
              <a:ext cx="11102230" cy="3096344"/>
            </p:xfrm>
            <a:graphic>
              <a:graphicData uri="http://schemas.openxmlformats.org/drawingml/2006/table">
                <a:tbl>
                  <a:tblPr firstRow="1" firstCol="1" bandRow="1"/>
                  <a:tblGrid>
                    <a:gridCol w="1512167">
                      <a:extLst>
                        <a:ext uri="{9D8B030D-6E8A-4147-A177-3AD203B41FA5}">
                          <a16:colId xmlns:a16="http://schemas.microsoft.com/office/drawing/2014/main" val="3185205557"/>
                        </a:ext>
                      </a:extLst>
                    </a:gridCol>
                    <a:gridCol w="3024336">
                      <a:extLst>
                        <a:ext uri="{9D8B030D-6E8A-4147-A177-3AD203B41FA5}">
                          <a16:colId xmlns:a16="http://schemas.microsoft.com/office/drawing/2014/main" val="3178503377"/>
                        </a:ext>
                      </a:extLst>
                    </a:gridCol>
                    <a:gridCol w="4104456">
                      <a:extLst>
                        <a:ext uri="{9D8B030D-6E8A-4147-A177-3AD203B41FA5}">
                          <a16:colId xmlns:a16="http://schemas.microsoft.com/office/drawing/2014/main" val="1323738067"/>
                        </a:ext>
                      </a:extLst>
                    </a:gridCol>
                    <a:gridCol w="2461271">
                      <a:extLst>
                        <a:ext uri="{9D8B030D-6E8A-4147-A177-3AD203B41FA5}">
                          <a16:colId xmlns:a16="http://schemas.microsoft.com/office/drawing/2014/main" val="1502883161"/>
                        </a:ext>
                      </a:extLst>
                    </a:gridCol>
                  </a:tblGrid>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三大观点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对应规律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选用原则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779896512"/>
                      </a:ext>
                    </a:extLst>
                  </a:tr>
                  <a:tr h="0">
                    <a:tc rowSpan="2">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牛顿第二定律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物体做匀变速直线运动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涉及运动细节</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47504858"/>
                      </a:ext>
                    </a:extLst>
                  </a:tr>
                  <a:tr h="1999064">
                    <a:tc vMerge="1">
                      <a:txBody>
                        <a:bodyPr/>
                        <a:lstStyle/>
                        <a:p>
                          <a:endParaRPr lang="zh-CN" altLang="en-US"/>
                        </a:p>
                      </a:txBody>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匀变速直线运动规律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marL="533400" indent="0" algn="l" hangingPunct="0">
                            <a:lnSpc>
                              <a:spcPct val="150000"/>
                            </a:lnSpc>
                            <a:spcAft>
                              <a:spcPts val="0"/>
                            </a:spcAft>
                            <a:tabLst>
                              <a:tab pos="6391275"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533400" indent="0" algn="l"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533400" indent="0" algn="l" hangingPunct="0">
                            <a:lnSpc>
                              <a:spcPct val="150000"/>
                            </a:lnSpc>
                            <a:spcAft>
                              <a:spcPts val="0"/>
                            </a:spcAft>
                            <a:tabLst>
                              <a:tab pos="6391275" algn="l"/>
                            </a:tabLs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b="1" i="1"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e>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ax</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1107473023"/>
                      </a:ext>
                    </a:extLst>
                  </a:tr>
                </a:tbl>
              </a:graphicData>
            </a:graphic>
          </p:graphicFrame>
        </mc:Choice>
        <mc:Fallback xmlns="">
          <p:graphicFrame>
            <p:nvGraphicFramePr>
              <p:cNvPr id="3" name="表格 2"/>
              <p:cNvGraphicFramePr>
                <a:graphicFrameLocks noGrp="1"/>
              </p:cNvGraphicFramePr>
              <p:nvPr>
                <p:extLst>
                  <p:ext uri="{D42A27DB-BD31-4B8C-83A1-F6EECF244321}">
                    <p14:modId xmlns:p14="http://schemas.microsoft.com/office/powerpoint/2010/main" val="4028038923"/>
                  </p:ext>
                </p:extLst>
              </p:nvPr>
            </p:nvGraphicFramePr>
            <p:xfrm>
              <a:off x="478583" y="1484784"/>
              <a:ext cx="11102230" cy="3096344"/>
            </p:xfrm>
            <a:graphic>
              <a:graphicData uri="http://schemas.openxmlformats.org/drawingml/2006/table">
                <a:tbl>
                  <a:tblPr firstRow="1" firstCol="1" bandRow="1"/>
                  <a:tblGrid>
                    <a:gridCol w="1512167">
                      <a:extLst>
                        <a:ext uri="{9D8B030D-6E8A-4147-A177-3AD203B41FA5}">
                          <a16:colId xmlns:a16="http://schemas.microsoft.com/office/drawing/2014/main" val="3185205557"/>
                        </a:ext>
                      </a:extLst>
                    </a:gridCol>
                    <a:gridCol w="3024336">
                      <a:extLst>
                        <a:ext uri="{9D8B030D-6E8A-4147-A177-3AD203B41FA5}">
                          <a16:colId xmlns:a16="http://schemas.microsoft.com/office/drawing/2014/main" val="3178503377"/>
                        </a:ext>
                      </a:extLst>
                    </a:gridCol>
                    <a:gridCol w="4104456">
                      <a:extLst>
                        <a:ext uri="{9D8B030D-6E8A-4147-A177-3AD203B41FA5}">
                          <a16:colId xmlns:a16="http://schemas.microsoft.com/office/drawing/2014/main" val="1323738067"/>
                        </a:ext>
                      </a:extLst>
                    </a:gridCol>
                    <a:gridCol w="2461271">
                      <a:extLst>
                        <a:ext uri="{9D8B030D-6E8A-4147-A177-3AD203B41FA5}">
                          <a16:colId xmlns:a16="http://schemas.microsoft.com/office/drawing/2014/main" val="1502883161"/>
                        </a:ext>
                      </a:extLst>
                    </a:gridCol>
                  </a:tblGrid>
                  <a:tr h="54864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三大观点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对应规律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选用原则</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779896512"/>
                      </a:ext>
                    </a:extLst>
                  </a:tr>
                  <a:tr h="548640">
                    <a:tc rowSpan="2">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牛顿第二定律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物体做匀变速直线运动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涉及运动细节</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347504858"/>
                      </a:ext>
                    </a:extLst>
                  </a:tr>
                  <a:tr h="1999064">
                    <a:tc vMerge="1">
                      <a:txBody>
                        <a:bodyPr/>
                        <a:lstStyle/>
                        <a:p>
                          <a:endParaRPr lang="zh-CN" altLang="en-US"/>
                        </a:p>
                      </a:txBody>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匀变速直线运动规律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stretch>
                            <a:fillRect l="-110534" t="-55015" r="-60237" b="-5471"/>
                          </a:stretch>
                        </a:blipFill>
                      </a:tcPr>
                    </a:tc>
                    <a:tc vMerge="1">
                      <a:txBody>
                        <a:bodyPr/>
                        <a:lstStyle/>
                        <a:p>
                          <a:endParaRPr lang="zh-CN" altLang="en-US"/>
                        </a:p>
                      </a:txBody>
                      <a:tcPr/>
                    </a:tc>
                    <a:extLst>
                      <a:ext uri="{0D108BD9-81ED-4DB2-BD59-A6C34878D82A}">
                        <a16:rowId xmlns:a16="http://schemas.microsoft.com/office/drawing/2014/main" val="1107473023"/>
                      </a:ext>
                    </a:extLst>
                  </a:tr>
                </a:tbl>
              </a:graphicData>
            </a:graphic>
          </p:graphicFrame>
        </mc:Fallback>
      </mc:AlternateContent>
    </p:spTree>
    <p:extLst>
      <p:ext uri="{BB962C8B-B14F-4D97-AF65-F5344CB8AC3E}">
        <p14:creationId xmlns:p14="http://schemas.microsoft.com/office/powerpoint/2010/main" val="41920929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4177775707"/>
              </p:ext>
            </p:extLst>
          </p:nvPr>
        </p:nvGraphicFramePr>
        <p:xfrm>
          <a:off x="376169" y="980728"/>
          <a:ext cx="11479677" cy="4881987"/>
        </p:xfrm>
        <a:graphic>
          <a:graphicData uri="http://schemas.openxmlformats.org/drawingml/2006/table">
            <a:tbl>
              <a:tblPr firstRow="1" firstCol="1" bandRow="1"/>
              <a:tblGrid>
                <a:gridCol w="1470565">
                  <a:extLst>
                    <a:ext uri="{9D8B030D-6E8A-4147-A177-3AD203B41FA5}">
                      <a16:colId xmlns:a16="http://schemas.microsoft.com/office/drawing/2014/main" val="2160989086"/>
                    </a:ext>
                  </a:extLst>
                </a:gridCol>
                <a:gridCol w="2304256">
                  <a:extLst>
                    <a:ext uri="{9D8B030D-6E8A-4147-A177-3AD203B41FA5}">
                      <a16:colId xmlns:a16="http://schemas.microsoft.com/office/drawing/2014/main" val="454410252"/>
                    </a:ext>
                  </a:extLst>
                </a:gridCol>
                <a:gridCol w="2952328">
                  <a:extLst>
                    <a:ext uri="{9D8B030D-6E8A-4147-A177-3AD203B41FA5}">
                      <a16:colId xmlns:a16="http://schemas.microsoft.com/office/drawing/2014/main" val="3901452703"/>
                    </a:ext>
                  </a:extLst>
                </a:gridCol>
                <a:gridCol w="4752528">
                  <a:extLst>
                    <a:ext uri="{9D8B030D-6E8A-4147-A177-3AD203B41FA5}">
                      <a16:colId xmlns:a16="http://schemas.microsoft.com/office/drawing/2014/main" val="4213664515"/>
                    </a:ext>
                  </a:extLst>
                </a:gridCol>
              </a:tblGrid>
              <a:tr h="452596">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三大观点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对应规律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选用原则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3879830970"/>
                  </a:ext>
                </a:extLst>
              </a:tr>
              <a:tr h="603488">
                <a:tc rowSpan="4">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动能定理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501" marR="16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4">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涉及做功与能量转换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379952258"/>
                  </a:ext>
                </a:extLst>
              </a:tr>
              <a:tr h="648072">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机械能守恒定律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p1</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501" marR="16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3571271517"/>
                  </a:ext>
                </a:extLst>
              </a:tr>
              <a:tr h="667835">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功能关系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501" marR="16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39646793"/>
                  </a:ext>
                </a:extLst>
              </a:tr>
              <a:tr h="226298">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能量守恒定律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6501" marR="1650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2067519028"/>
                  </a:ext>
                </a:extLst>
              </a:tr>
              <a:tr h="857200">
                <a:tc rowSpan="2">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观点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动量定理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只涉及初末速度、力、时间而不涉及位移、功</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38496981"/>
                  </a:ext>
                </a:extLst>
              </a:tr>
              <a:tr h="768032">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动量守恒定律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只涉及初末速度而不涉及力、时间</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27502" marR="275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11462400"/>
                  </a:ext>
                </a:extLst>
              </a:tr>
            </a:tbl>
          </a:graphicData>
        </a:graphic>
      </p:graphicFrame>
    </p:spTree>
    <p:extLst>
      <p:ext uri="{BB962C8B-B14F-4D97-AF65-F5344CB8AC3E}">
        <p14:creationId xmlns:p14="http://schemas.microsoft.com/office/powerpoint/2010/main" val="16361239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对三大观点的理解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力学观点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牛顿运动定律结合运动学公式来分析力学问题，主要用于分析力与加速度的瞬时对应关系，分析物体的运动情况，主要研究匀变速直线运动、匀变速曲线运动以及圆周运动中力和加速度的关系，使用时要确定研究对象，做好受力分析和运动过程分析，以加速度为桥梁建立力和运动间的关系，要求必须考虑运动过程的细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34702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20550"/>
                <a:ext cx="11485848" cy="5876802"/>
              </a:xfrm>
            </p:spPr>
            <p:txBody>
              <a:bodyPr/>
              <a:lstStyle/>
              <a:p>
                <a:pPr hangingPunct="0">
                  <a:spcAft>
                    <a:spcPts val="0"/>
                  </a:spcAft>
                  <a:tabLst>
                    <a:tab pos="6391275" algn="l"/>
                  </a:tabLs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一维弹性碰撞实例分析</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的物体以速度</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与原来静止的质量为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的物体碰撞，若碰撞后它们的速度分别为</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试根据动量守恒定律和能量守恒定律推导出</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的表达式</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9127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根据动量守恒定律和能量守恒定律得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prstClr val="black"/>
                            </a:solidFill>
                            <a:latin typeface="Book Antiqua" panose="0204060205030503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联立上式可得碰后两个物体的速度分别为</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都是正值，表示</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都与</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方向同向</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的速度不变，</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的速度被撞出去</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为负值，表示</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方向反向，</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被弹回</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被以原速率反向弹回，而</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仍静止</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，则有</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，即碰撞后两球速度互换</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20550"/>
                <a:ext cx="11485848" cy="5876802"/>
              </a:xfrm>
              <a:blipFill>
                <a:blip r:embed="rId2"/>
                <a:stretch>
                  <a:fillRect l="-743" r="-796" b="-13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96191386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能量观点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观点常用于单个物体或系统的受力和位移问题，题目不涉及加速度和时间，无论是恒力做功还是变力做功，不管是直线运动还是曲线运动，动能定理均适用，当只有动能、势能相互转化时，用机械能守恒定律，当有除机械能以外的其他能量变化时，用能量守恒定律，力对空间的累积效应是物体动能改变的原因，这是一种过程关系，也是一种标量关系，其规律是动能定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5951573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动量观点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观点常用于单个物体或系统的受力与时间问题，题目中不涉及加速度和位移，特别是打击、碰撞、爆炸、反冲等一类作用时间短、作用力变化快的问题，常用动量定理或动量守恒定律解决，该方法不用考虑过程的细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力对时间的累积效应是物体动量改变的原因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这是一种过程关系，也是一种矢量关系，其规律是动量定理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309807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035896"/>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图所示，一足够长的固定斜面与水平方向夹角为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在斜面上恰好不下滑，质量为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一定距离处由静止释放，与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发生正碰，碰撞时间极短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碰撞前瞬间的速度大小为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的速率弹回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已知重力加速度大小为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，最大静摩擦力等于滑动摩擦力，两物块均可视为质点，不计空气阻力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035896"/>
              </a:xfrm>
              <a:blipFill>
                <a:blip r:embed="rId2"/>
                <a:stretch>
                  <a:fillRect l="-796" r="-849" b="-3012"/>
                </a:stretch>
              </a:blipFill>
            </p:spPr>
            <p:txBody>
              <a:bodyPr/>
              <a:lstStyle/>
              <a:p>
                <a:r>
                  <a:rPr lang="zh-CN" altLang="en-US">
                    <a:noFill/>
                  </a:rPr>
                  <a:t> </a:t>
                </a:r>
              </a:p>
            </p:txBody>
          </p:sp>
        </mc:Fallback>
      </mc:AlternateContent>
      <p:pic>
        <p:nvPicPr>
          <p:cNvPr id="3" name="24典例1.eps" descr="id:2147490853;FounderCES"/>
          <p:cNvPicPr/>
          <p:nvPr/>
        </p:nvPicPr>
        <p:blipFill>
          <a:blip r:embed="rId3"/>
          <a:stretch>
            <a:fillRect/>
          </a:stretch>
        </p:blipFill>
        <p:spPr>
          <a:xfrm>
            <a:off x="478582" y="909768"/>
            <a:ext cx="981824" cy="316474"/>
          </a:xfrm>
          <a:prstGeom prst="rect">
            <a:avLst/>
          </a:prstGeom>
        </p:spPr>
      </p:pic>
      <p:pic>
        <p:nvPicPr>
          <p:cNvPr id="4" name="xq16.jpg" descr="id:2147490860;FounderCES"/>
          <p:cNvPicPr/>
          <p:nvPr/>
        </p:nvPicPr>
        <p:blipFill>
          <a:blip r:embed="rId4"/>
          <a:stretch>
            <a:fillRect/>
          </a:stretch>
        </p:blipFill>
        <p:spPr>
          <a:xfrm>
            <a:off x="4655046" y="3429000"/>
            <a:ext cx="3654487" cy="1584176"/>
          </a:xfrm>
          <a:prstGeom prst="rect">
            <a:avLst/>
          </a:prstGeom>
        </p:spPr>
      </p:pic>
    </p:spTree>
    <p:extLst>
      <p:ext uri="{BB962C8B-B14F-4D97-AF65-F5344CB8AC3E}">
        <p14:creationId xmlns:p14="http://schemas.microsoft.com/office/powerpoint/2010/main" val="343991884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从释放到与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碰撞所运动的距离；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xq16.jpg" descr="id:2147490860;FounderCES"/>
          <p:cNvPicPr/>
          <p:nvPr/>
        </p:nvPicPr>
        <p:blipFill>
          <a:blip r:embed="rId2"/>
          <a:stretch>
            <a:fillRect/>
          </a:stretch>
        </p:blipFill>
        <p:spPr>
          <a:xfrm>
            <a:off x="6123089" y="829487"/>
            <a:ext cx="3172815" cy="1375377"/>
          </a:xfrm>
          <a:prstGeom prst="rect">
            <a:avLst/>
          </a:prstGeom>
        </p:spPr>
      </p:pic>
      <p:pic>
        <p:nvPicPr>
          <p:cNvPr id="5" name="24答案.eps" descr="id:2147490881;FounderCES"/>
          <p:cNvPicPr/>
          <p:nvPr/>
        </p:nvPicPr>
        <p:blipFill>
          <a:blip r:embed="rId3"/>
          <a:stretch>
            <a:fillRect/>
          </a:stretch>
        </p:blipFill>
        <p:spPr>
          <a:xfrm>
            <a:off x="550590" y="1775457"/>
            <a:ext cx="854710" cy="304800"/>
          </a:xfrm>
          <a:prstGeom prst="rect">
            <a:avLst/>
          </a:prstGeom>
        </p:spPr>
      </p:pic>
      <mc:AlternateContent xmlns:mc="http://schemas.openxmlformats.org/markup-compatibility/2006" xmlns:a14="http://schemas.microsoft.com/office/drawing/2010/main">
        <mc:Choice Requires="a14">
          <p:sp>
            <p:nvSpPr>
              <p:cNvPr id="7" name="内容占位符 1"/>
              <p:cNvSpPr txBox="1">
                <a:spLocks/>
              </p:cNvSpPr>
              <p:nvPr/>
            </p:nvSpPr>
            <p:spPr bwMode="auto">
              <a:xfrm>
                <a:off x="1233401" y="1124744"/>
                <a:ext cx="1629896" cy="131555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14:m>
                  <m:oMathPara xmlns:m="http://schemas.openxmlformats.org/officeDocument/2006/math">
                    <m:oMathParaPr>
                      <m:jc m:val="centerGroup"/>
                    </m:oMathParaPr>
                    <m:oMath xmlns:m="http://schemas.openxmlformats.org/officeDocument/2006/math">
                      <m:f>
                        <m:fPr>
                          <m:ctrlPr>
                            <a:rPr lang="zh-CN" altLang="zh-CN" b="1" i="1" smtClean="0">
                              <a:latin typeface="Cambria Math" panose="02040503050406030204" pitchFamily="18" charset="0"/>
                              <a:ea typeface="Cambria Math" panose="02040503050406030204" pitchFamily="18" charset="0"/>
                            </a:rPr>
                          </m:ctrlPr>
                        </m:fPr>
                        <m:num>
                          <m:sSup>
                            <m:sSupPr>
                              <m:ctrlPr>
                                <a:rPr lang="zh-CN" altLang="zh-CN" b="1" i="1">
                                  <a:latin typeface="Cambria Math" panose="02040503050406030204" pitchFamily="18" charset="0"/>
                                  <a:ea typeface="Cambria Math" panose="02040503050406030204" pitchFamily="18" charset="0"/>
                                </a:rPr>
                              </m:ctrlPr>
                            </m:sSupPr>
                            <m:e>
                              <m:sSub>
                                <m:sSubPr>
                                  <m:ctrlPr>
                                    <a:rPr lang="zh-CN" altLang="zh-CN" b="1" i="1">
                                      <a:latin typeface="Cambria Math" panose="02040503050406030204" pitchFamily="18" charset="0"/>
                                      <a:ea typeface="Cambria Math" panose="020405030504060302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𝟐𝐠𝐬𝐢𝐧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den>
                      </m:f>
                    </m:oMath>
                  </m:oMathPara>
                </a14:m>
                <a:endParaRPr lang="zh-CN" altLang="en-US"/>
              </a:p>
            </p:txBody>
          </p:sp>
        </mc:Choice>
        <mc:Fallback xmlns="">
          <p:sp>
            <p:nvSpPr>
              <p:cNvPr id="7" name="内容占位符 1"/>
              <p:cNvSpPr txBox="1">
                <a:spLocks noRot="1" noChangeAspect="1" noMove="1" noResize="1" noEditPoints="1" noAdjustHandles="1" noChangeArrowheads="1" noChangeShapeType="1" noTextEdit="1"/>
              </p:cNvSpPr>
              <p:nvPr/>
            </p:nvSpPr>
            <p:spPr bwMode="auto">
              <a:xfrm>
                <a:off x="1233401" y="1124744"/>
                <a:ext cx="1629896" cy="1315553"/>
              </a:xfrm>
              <a:prstGeom prst="rect">
                <a:avLst/>
              </a:prstGeom>
              <a:blipFill>
                <a:blip r:embed="rId4"/>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内容占位符 1"/>
              <p:cNvSpPr txBox="1">
                <a:spLocks/>
              </p:cNvSpPr>
              <p:nvPr/>
            </p:nvSpPr>
            <p:spPr bwMode="auto">
              <a:xfrm>
                <a:off x="360854" y="2458498"/>
                <a:ext cx="11485848" cy="241995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根据动能定理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0854" y="2458498"/>
                <a:ext cx="11485848" cy="2419958"/>
              </a:xfrm>
              <a:prstGeom prst="rect">
                <a:avLst/>
              </a:prstGeom>
              <a:blipFill>
                <a:blip r:embed="rId5"/>
                <a:stretch>
                  <a:fillRect l="-7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9" name="24解析.eps" descr="id:2147490867;FounderCES"/>
          <p:cNvPicPr/>
          <p:nvPr/>
        </p:nvPicPr>
        <p:blipFill>
          <a:blip r:embed="rId6"/>
          <a:stretch>
            <a:fillRect/>
          </a:stretch>
        </p:blipFill>
        <p:spPr>
          <a:xfrm>
            <a:off x="514794" y="2630151"/>
            <a:ext cx="881380" cy="314325"/>
          </a:xfrm>
          <a:prstGeom prst="rect">
            <a:avLst/>
          </a:prstGeom>
        </p:spPr>
      </p:pic>
    </p:spTree>
    <p:extLst>
      <p:ext uri="{BB962C8B-B14F-4D97-AF65-F5344CB8AC3E}">
        <p14:creationId xmlns:p14="http://schemas.microsoft.com/office/powerpoint/2010/main" val="193132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第一次碰撞过程中，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的冲量大小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矩形 5"/>
              <p:cNvSpPr/>
              <p:nvPr/>
            </p:nvSpPr>
            <p:spPr>
              <a:xfrm>
                <a:off x="1477308" y="1340768"/>
                <a:ext cx="832279" cy="624082"/>
              </a:xfrm>
              <a:prstGeom prst="rect">
                <a:avLst/>
              </a:prstGeom>
            </p:spPr>
            <p:txBody>
              <a:bodyPr wrap="none">
                <a:spAutoFit/>
              </a:bodyPr>
              <a:lstStyle/>
              <a:p>
                <a14:m>
                  <m:oMath xmlns:m="http://schemas.openxmlformats.org/officeDocument/2006/math">
                    <m:f>
                      <m:fPr>
                        <m:ctrlPr>
                          <a:rPr lang="zh-CN" altLang="zh-CN" sz="2400" i="1" smtClean="0">
                            <a:solidFill>
                              <a:schemeClr val="tx1"/>
                            </a:solidFill>
                            <a:latin typeface="Cambria Math" panose="02040503050406030204" pitchFamily="18" charset="0"/>
                            <a:ea typeface="Cambria Math" panose="02040503050406030204" pitchFamily="18" charset="0"/>
                          </a:rPr>
                        </m:ctrlPr>
                      </m:fPr>
                      <m:num>
                        <m:r>
                          <a:rPr lang="en-US" altLang="zh-CN" sz="2400" i="1">
                            <a:solidFill>
                              <a:schemeClr val="tx1"/>
                            </a:solidFill>
                            <a:latin typeface="Cambria Math" panose="02040503050406030204" pitchFamily="18" charset="0"/>
                            <a:cs typeface="Times New Roman" panose="02020603050405020304" pitchFamily="18" charset="0"/>
                          </a:rPr>
                          <m:t>𝟑</m:t>
                        </m:r>
                      </m:num>
                      <m:den>
                        <m:r>
                          <a:rPr lang="en-US" altLang="zh-CN" sz="2400" i="1">
                            <a:solidFill>
                              <a:schemeClr val="tx1"/>
                            </a:solidFill>
                            <a:latin typeface="Cambria Math" panose="02040503050406030204" pitchFamily="18" charset="0"/>
                            <a:cs typeface="Times New Roman" panose="02020603050405020304" pitchFamily="18" charset="0"/>
                          </a:rPr>
                          <m:t>𝟐</m:t>
                        </m:r>
                      </m:den>
                    </m:f>
                  </m:oMath>
                </a14:m>
                <a:r>
                  <a:rPr lang="en-US" altLang="zh-CN" sz="2400" i="1">
                    <a:solidFill>
                      <a:schemeClr val="tx1"/>
                    </a:solidFill>
                  </a:rPr>
                  <a:t>m</a:t>
                </a:r>
                <a:r>
                  <a:rPr lang="en-US" altLang="zh-CN" sz="2400" i="1">
                    <a:solidFill>
                      <a:schemeClr val="tx1"/>
                    </a:solidFill>
                    <a:latin typeface="Book Antiqua" panose="02040602050305030304" pitchFamily="18" charset="0"/>
                    <a:cs typeface="Times New Roman" panose="02020603050405020304" pitchFamily="18" charset="0"/>
                  </a:rPr>
                  <a:t>v</a:t>
                </a:r>
                <a:r>
                  <a:rPr lang="en-US" altLang="zh-CN" sz="2400" baseline="-25000">
                    <a:solidFill>
                      <a:schemeClr val="tx1"/>
                    </a:solidFill>
                  </a:rPr>
                  <a:t>0</a:t>
                </a:r>
                <a:endParaRPr lang="zh-CN" altLang="en-US">
                  <a:solidFill>
                    <a:schemeClr val="tx1"/>
                  </a:solidFill>
                </a:endParaRPr>
              </a:p>
            </p:txBody>
          </p:sp>
        </mc:Choice>
        <mc:Fallback xmlns="">
          <p:sp>
            <p:nvSpPr>
              <p:cNvPr id="6" name="矩形 5"/>
              <p:cNvSpPr>
                <a:spLocks noRot="1" noChangeAspect="1" noMove="1" noResize="1" noEditPoints="1" noAdjustHandles="1" noChangeArrowheads="1" noChangeShapeType="1" noTextEdit="1"/>
              </p:cNvSpPr>
              <p:nvPr/>
            </p:nvSpPr>
            <p:spPr>
              <a:xfrm>
                <a:off x="1477308" y="1340768"/>
                <a:ext cx="832279" cy="624082"/>
              </a:xfrm>
              <a:prstGeom prst="rect">
                <a:avLst/>
              </a:prstGeom>
              <a:blipFill>
                <a:blip r:embed="rId2"/>
                <a:stretch>
                  <a:fillRect r="-4380" b="-10784"/>
                </a:stretch>
              </a:blipFill>
            </p:spPr>
            <p:txBody>
              <a:bodyPr/>
              <a:lstStyle/>
              <a:p>
                <a:r>
                  <a:rPr lang="zh-CN" altLang="en-US">
                    <a:noFill/>
                  </a:rPr>
                  <a:t> </a:t>
                </a:r>
              </a:p>
            </p:txBody>
          </p:sp>
        </mc:Fallback>
      </mc:AlternateContent>
      <p:pic>
        <p:nvPicPr>
          <p:cNvPr id="7" name="24答案.eps" descr="id:2147490881;FounderCES"/>
          <p:cNvPicPr/>
          <p:nvPr/>
        </p:nvPicPr>
        <p:blipFill>
          <a:blip r:embed="rId3"/>
          <a:stretch>
            <a:fillRect/>
          </a:stretch>
        </p:blipFill>
        <p:spPr>
          <a:xfrm>
            <a:off x="550590" y="1540024"/>
            <a:ext cx="854710" cy="304800"/>
          </a:xfrm>
          <a:prstGeom prst="rect">
            <a:avLst/>
          </a:prstGeom>
        </p:spPr>
      </p:pic>
      <mc:AlternateContent xmlns:mc="http://schemas.openxmlformats.org/markup-compatibility/2006" xmlns:a14="http://schemas.microsoft.com/office/drawing/2010/main">
        <mc:Choice Requires="a14">
          <p:sp>
            <p:nvSpPr>
              <p:cNvPr id="8" name="内容占位符 1"/>
              <p:cNvSpPr txBox="1">
                <a:spLocks/>
              </p:cNvSpPr>
              <p:nvPr/>
            </p:nvSpPr>
            <p:spPr bwMode="auto">
              <a:xfrm>
                <a:off x="369998" y="2032873"/>
                <a:ext cx="11485848" cy="144398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碰撞时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以沿斜面向下为正方向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设碰撞后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根据动量守恒定律</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u="wavy">
                    <a:solidFill>
                      <a:srgbClr val="000000"/>
                    </a:solidFill>
                    <a:uFill>
                      <a:solidFill>
                        <a:srgbClr val="00FFFF"/>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b="1" u="wavy" baseline="-2500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u="wavy">
                    <a:solidFill>
                      <a:srgbClr val="000000"/>
                    </a:solidFill>
                    <a:uFill>
                      <a:solidFill>
                        <a:srgbClr val="00FFFF"/>
                      </a:solidFill>
                    </a:u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u="wavy">
                    <a:solidFill>
                      <a:srgbClr val="000000"/>
                    </a:solidFill>
                    <a:uFill>
                      <a:solidFill>
                        <a:srgbClr val="00FFFF"/>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b="1" u="wavy" baseline="-2500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u="wavy">
                    <a:solidFill>
                      <a:srgbClr val="000000"/>
                    </a:solidFill>
                    <a:uFill>
                      <a:solidFill>
                        <a:srgbClr val="00FFFF"/>
                      </a:solidFill>
                    </a:uFill>
                    <a:latin typeface="Book Antiqua" panose="02040602050305030304" pitchFamily="18" charset="0"/>
                    <a:ea typeface="宋体" panose="02010600030101010101" pitchFamily="2" charset="-122"/>
                    <a:cs typeface="Times New Roman" panose="02020603050405020304" pitchFamily="18" charset="0"/>
                  </a:rPr>
                  <a:t>v</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8" name="内容占位符 1"/>
              <p:cNvSpPr txBox="1">
                <a:spLocks noRot="1" noChangeAspect="1" noMove="1" noResize="1" noEditPoints="1" noAdjustHandles="1" noChangeArrowheads="1" noChangeShapeType="1" noTextEdit="1"/>
              </p:cNvSpPr>
              <p:nvPr/>
            </p:nvSpPr>
            <p:spPr bwMode="auto">
              <a:xfrm>
                <a:off x="369998" y="2032873"/>
                <a:ext cx="11485848" cy="1443985"/>
              </a:xfrm>
              <a:prstGeom prst="rect">
                <a:avLst/>
              </a:prstGeom>
              <a:blipFill>
                <a:blip r:embed="rId4"/>
                <a:stretch>
                  <a:fillRect l="-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9" name="内容占位符 1"/>
          <p:cNvSpPr txBox="1">
            <a:spLocks/>
          </p:cNvSpPr>
          <p:nvPr/>
        </p:nvSpPr>
        <p:spPr bwMode="auto">
          <a:xfrm>
            <a:off x="369998" y="35010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运用动量守恒定律列式时</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要根据物体运动的关系建立等式</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注意式中的速度是矢量</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所以等式中使用的速度都要在同一直线上</a:t>
            </a:r>
            <a:r>
              <a:rPr lang="en-US" altLang="zh-CN" b="1" smtClean="0">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箭头右下.eps" descr="id:2147490874;FounderCES"/>
          <p:cNvPicPr/>
          <p:nvPr/>
        </p:nvPicPr>
        <p:blipFill>
          <a:blip r:embed="rId5"/>
          <a:stretch>
            <a:fillRect/>
          </a:stretch>
        </p:blipFill>
        <p:spPr>
          <a:xfrm>
            <a:off x="6599262" y="3212976"/>
            <a:ext cx="370899" cy="292740"/>
          </a:xfrm>
          <a:prstGeom prst="rect">
            <a:avLst/>
          </a:prstGeom>
        </p:spPr>
      </p:pic>
      <mc:AlternateContent xmlns:mc="http://schemas.openxmlformats.org/markup-compatibility/2006" xmlns:a14="http://schemas.microsoft.com/office/drawing/2010/main">
        <mc:Choice Requires="a14">
          <p:sp>
            <p:nvSpPr>
              <p:cNvPr id="11" name="内容占位符 2"/>
              <p:cNvSpPr txBox="1">
                <a:spLocks/>
              </p:cNvSpPr>
              <p:nvPr/>
            </p:nvSpPr>
            <p:spPr bwMode="auto">
              <a:xfrm>
                <a:off x="369998" y="4621679"/>
                <a:ext cx="11485848" cy="168764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应用动量定理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1" name="内容占位符 2"/>
              <p:cNvSpPr txBox="1">
                <a:spLocks noRot="1" noChangeAspect="1" noMove="1" noResize="1" noEditPoints="1" noAdjustHandles="1" noChangeArrowheads="1" noChangeShapeType="1" noTextEdit="1"/>
              </p:cNvSpPr>
              <p:nvPr/>
            </p:nvSpPr>
            <p:spPr bwMode="auto">
              <a:xfrm>
                <a:off x="369998" y="4621679"/>
                <a:ext cx="11485848" cy="1687641"/>
              </a:xfrm>
              <a:prstGeom prst="rect">
                <a:avLst/>
              </a:prstGeom>
              <a:blipFill>
                <a:blip r:embed="rId6"/>
                <a:stretch>
                  <a:fillRect l="-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12" name="24解析.eps" descr="id:2147490867;FounderCES"/>
          <p:cNvPicPr/>
          <p:nvPr/>
        </p:nvPicPr>
        <p:blipFill>
          <a:blip r:embed="rId7"/>
          <a:stretch>
            <a:fillRect/>
          </a:stretch>
        </p:blipFill>
        <p:spPr>
          <a:xfrm>
            <a:off x="542450" y="2195473"/>
            <a:ext cx="881380" cy="314325"/>
          </a:xfrm>
          <a:prstGeom prst="rect">
            <a:avLst/>
          </a:prstGeom>
        </p:spPr>
      </p:pic>
      <p:pic>
        <p:nvPicPr>
          <p:cNvPr id="13" name="xq16.jpg" descr="id:2147490860;FounderCES"/>
          <p:cNvPicPr/>
          <p:nvPr/>
        </p:nvPicPr>
        <p:blipFill>
          <a:blip r:embed="rId8"/>
          <a:stretch>
            <a:fillRect/>
          </a:stretch>
        </p:blipFill>
        <p:spPr>
          <a:xfrm>
            <a:off x="7679382" y="766099"/>
            <a:ext cx="2880320" cy="1248584"/>
          </a:xfrm>
          <a:prstGeom prst="rect">
            <a:avLst/>
          </a:prstGeom>
        </p:spPr>
      </p:pic>
    </p:spTree>
    <p:extLst>
      <p:ext uri="{BB962C8B-B14F-4D97-AF65-F5344CB8AC3E}">
        <p14:creationId xmlns:p14="http://schemas.microsoft.com/office/powerpoint/2010/main" val="1090354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第一次碰撞到第二次碰撞过程中，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与斜面因摩擦产生的热量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矩形 3"/>
              <p:cNvSpPr/>
              <p:nvPr/>
            </p:nvSpPr>
            <p:spPr>
              <a:xfrm>
                <a:off x="1486694" y="1348524"/>
                <a:ext cx="925190" cy="487249"/>
              </a:xfrm>
              <a:prstGeom prst="rect">
                <a:avLst/>
              </a:prstGeom>
            </p:spPr>
            <p:txBody>
              <a:bodyPr wrap="none">
                <a:spAutoFit/>
              </a:bodyPr>
              <a:lstStyle/>
              <a:p>
                <a:r>
                  <a:rPr lang="en-US" altLang="zh-CN" sz="2400">
                    <a:solidFill>
                      <a:srgbClr val="000000"/>
                    </a:solidFill>
                  </a:rPr>
                  <a:t>3</a:t>
                </a:r>
                <a:r>
                  <a:rPr lang="en-US" altLang="zh-CN" sz="2400" i="1">
                    <a:solidFill>
                      <a:srgbClr val="000000"/>
                    </a:solidFill>
                  </a:rPr>
                  <a:t>m</a:t>
                </a:r>
                <a14:m>
                  <m:oMath xmlns:m="http://schemas.openxmlformats.org/officeDocument/2006/math">
                    <m:sSubSup>
                      <m:sSubSupPr>
                        <m:ctrlPr>
                          <a:rPr lang="zh-CN" altLang="zh-CN" sz="2400" i="1">
                            <a:latin typeface="Cambria Math" panose="02040503050406030204" pitchFamily="18" charset="0"/>
                            <a:ea typeface="Cambria Math" panose="02040503050406030204" pitchFamily="18" charset="0"/>
                          </a:rPr>
                        </m:ctrlPr>
                      </m:sSubSupPr>
                      <m:e>
                        <m:r>
                          <m:rPr>
                            <m:nor/>
                          </m:rPr>
                          <a:rPr lang="en-US" altLang="zh-CN" sz="2400" i="1" u="wavy">
                            <a:solidFill>
                              <a:srgbClr val="000000"/>
                            </a:solidFill>
                            <a:uFill>
                              <a:solidFill>
                                <a:srgbClr val="00FFFF"/>
                              </a:solidFill>
                            </a:uFill>
                            <a:latin typeface="Book Antiqua" panose="02040602050305030304" pitchFamily="18" charset="0"/>
                            <a:cs typeface="Times New Roman" panose="02020603050405020304" pitchFamily="18" charset="0"/>
                          </a:rPr>
                          <m:t>v</m:t>
                        </m:r>
                      </m:e>
                      <m:sub>
                        <m:r>
                          <a:rPr lang="en-US" altLang="zh-CN" sz="2400" i="1">
                            <a:solidFill>
                              <a:srgbClr val="000000"/>
                            </a:solidFill>
                            <a:latin typeface="Cambria Math" panose="02040503050406030204" pitchFamily="18" charset="0"/>
                            <a:cs typeface="Times New Roman" panose="02020603050405020304" pitchFamily="18" charset="0"/>
                          </a:rPr>
                          <m:t>𝟎</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endParaRPr lang="zh-CN" altLang="en-US"/>
              </a:p>
            </p:txBody>
          </p:sp>
        </mc:Choice>
        <mc:Fallback xmlns="">
          <p:sp>
            <p:nvSpPr>
              <p:cNvPr id="4" name="矩形 3"/>
              <p:cNvSpPr>
                <a:spLocks noRot="1" noChangeAspect="1" noMove="1" noResize="1" noEditPoints="1" noAdjustHandles="1" noChangeArrowheads="1" noChangeShapeType="1" noTextEdit="1"/>
              </p:cNvSpPr>
              <p:nvPr/>
            </p:nvSpPr>
            <p:spPr>
              <a:xfrm>
                <a:off x="1486694" y="1348524"/>
                <a:ext cx="925190" cy="487249"/>
              </a:xfrm>
              <a:prstGeom prst="rect">
                <a:avLst/>
              </a:prstGeom>
              <a:blipFill>
                <a:blip r:embed="rId2"/>
                <a:stretch>
                  <a:fillRect l="-10526" t="-5000" b="-27500"/>
                </a:stretch>
              </a:blipFill>
            </p:spPr>
            <p:txBody>
              <a:bodyPr/>
              <a:lstStyle/>
              <a:p>
                <a:r>
                  <a:rPr lang="zh-CN" altLang="en-US">
                    <a:noFill/>
                  </a:rPr>
                  <a:t> </a:t>
                </a:r>
              </a:p>
            </p:txBody>
          </p:sp>
        </mc:Fallback>
      </mc:AlternateContent>
      <p:pic>
        <p:nvPicPr>
          <p:cNvPr id="5" name="24答案.eps" descr="id:2147490881;FounderCES"/>
          <p:cNvPicPr/>
          <p:nvPr/>
        </p:nvPicPr>
        <p:blipFill>
          <a:blip r:embed="rId3"/>
          <a:stretch>
            <a:fillRect/>
          </a:stretch>
        </p:blipFill>
        <p:spPr>
          <a:xfrm>
            <a:off x="550590" y="1473567"/>
            <a:ext cx="854710" cy="304800"/>
          </a:xfrm>
          <a:prstGeom prst="rect">
            <a:avLst/>
          </a:prstGeom>
        </p:spPr>
      </p:pic>
      <mc:AlternateContent xmlns:mc="http://schemas.openxmlformats.org/markup-compatibility/2006" xmlns:a14="http://schemas.microsoft.com/office/drawing/2010/main">
        <mc:Choice Requires="a14">
          <p:sp>
            <p:nvSpPr>
              <p:cNvPr id="6" name="内容占位符 3"/>
              <p:cNvSpPr txBox="1">
                <a:spLocks/>
              </p:cNvSpPr>
              <p:nvPr/>
            </p:nvSpPr>
            <p:spPr bwMode="auto">
              <a:xfrm>
                <a:off x="360854" y="1844824"/>
                <a:ext cx="11485848" cy="425238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第一次碰撞后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要发生第二次碰撞</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两者运动的位移相同为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根据位移与时间关系有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受力分析可知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受到的摩擦力大小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在此过程中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与斜面因摩擦产生的热量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3"/>
              <p:cNvSpPr txBox="1">
                <a:spLocks noRot="1" noChangeAspect="1" noMove="1" noResize="1" noEditPoints="1" noAdjustHandles="1" noChangeArrowheads="1" noChangeShapeType="1" noTextEdit="1"/>
              </p:cNvSpPr>
              <p:nvPr/>
            </p:nvSpPr>
            <p:spPr bwMode="auto">
              <a:xfrm>
                <a:off x="360854" y="1844824"/>
                <a:ext cx="11485848" cy="4252383"/>
              </a:xfrm>
              <a:prstGeom prst="rect">
                <a:avLst/>
              </a:prstGeom>
              <a:blipFill>
                <a:blip r:embed="rId4"/>
                <a:stretch>
                  <a:fillRect l="-796" r="-849" b="-71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90867;FounderCES"/>
          <p:cNvPicPr/>
          <p:nvPr/>
        </p:nvPicPr>
        <p:blipFill>
          <a:blip r:embed="rId5"/>
          <a:stretch>
            <a:fillRect/>
          </a:stretch>
        </p:blipFill>
        <p:spPr>
          <a:xfrm>
            <a:off x="478582" y="2016477"/>
            <a:ext cx="881380" cy="314325"/>
          </a:xfrm>
          <a:prstGeom prst="rect">
            <a:avLst/>
          </a:prstGeom>
        </p:spPr>
      </p:pic>
      <p:pic>
        <p:nvPicPr>
          <p:cNvPr id="8" name="xq16.jpg" descr="id:2147490860;FounderCES"/>
          <p:cNvPicPr/>
          <p:nvPr/>
        </p:nvPicPr>
        <p:blipFill>
          <a:blip r:embed="rId6"/>
          <a:stretch>
            <a:fillRect/>
          </a:stretch>
        </p:blipFill>
        <p:spPr>
          <a:xfrm>
            <a:off x="9139874" y="1532344"/>
            <a:ext cx="2880320" cy="1248584"/>
          </a:xfrm>
          <a:prstGeom prst="rect">
            <a:avLst/>
          </a:prstGeom>
        </p:spPr>
      </p:pic>
    </p:spTree>
    <p:extLst>
      <p:ext uri="{BB962C8B-B14F-4D97-AF65-F5344CB8AC3E}">
        <p14:creationId xmlns:p14="http://schemas.microsoft.com/office/powerpoint/2010/main" val="1077579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动量</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和能量观点的综合运用之</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双振子模型</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动量观点和能量观点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两个观点研究的是物体或系统运动变化所经历的过程中状态的改变，不对过程变化的细节做深入的研究，而只关心运动状态变化的结果及引起变化的原因，简单地说，只要求知道过程的始末状态动量、动能和力在过程中所做的功、力的冲量，即可对问题进行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情境2.eps" descr="id:2147490888;FounderCES"/>
          <p:cNvPicPr/>
          <p:nvPr/>
        </p:nvPicPr>
        <p:blipFill>
          <a:blip r:embed="rId2"/>
          <a:stretch>
            <a:fillRect/>
          </a:stretch>
        </p:blipFill>
        <p:spPr>
          <a:xfrm>
            <a:off x="510229" y="890614"/>
            <a:ext cx="1048473" cy="368424"/>
          </a:xfrm>
          <a:prstGeom prst="rect">
            <a:avLst/>
          </a:prstGeom>
        </p:spPr>
      </p:pic>
    </p:spTree>
    <p:extLst>
      <p:ext uri="{BB962C8B-B14F-4D97-AF65-F5344CB8AC3E}">
        <p14:creationId xmlns:p14="http://schemas.microsoft.com/office/powerpoint/2010/main" val="9462434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3970318"/>
          </a:xfrm>
        </p:spPr>
        <p:txBody>
          <a:bodyPr/>
          <a:lstStyle/>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利用动量观点和能量观点解题应注意下列问题：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动量守恒定律和能量守恒定律，是自然界中最普遍的规律，它们研究的是物体系统，解决力学问题时必须注意动量守恒条件及机械能守恒条件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在应用这两个定律时，当确定了研究对象及运动状态的变化过程后，根据问题的已知条件和需要求解的未知量，选择过程中的两个状态列方程求解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中学阶段凡可用力和运动解决的问题，若用动量观点或能量观点求解，一般比用力和运动的观点求解更简便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014364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双振子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双振子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模型是动量与能量综合问题，也是力学的综合模型，对提高学生的力学思维有典范作用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两木块之间连接着一个弹簧即为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双振子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模型，该模型是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碰撞的放大化、</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缓慢化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，包含了三种碰撞现象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对理解碰撞有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慢镜头、放大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它包括力与运动关系的分析、速度与时间关系图像和实际过程结合的分析、运动周期性分析、临界状态的理解、能量转化和动量守恒问题分析以及对几种碰撞的理解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xb9.jpg" descr="id:2147490895;FounderCES"/>
          <p:cNvPicPr/>
          <p:nvPr/>
        </p:nvPicPr>
        <p:blipFill>
          <a:blip r:embed="rId2"/>
          <a:stretch>
            <a:fillRect/>
          </a:stretch>
        </p:blipFill>
        <p:spPr>
          <a:xfrm>
            <a:off x="4295006" y="4797152"/>
            <a:ext cx="3899690" cy="936104"/>
          </a:xfrm>
          <a:prstGeom prst="rect">
            <a:avLst/>
          </a:prstGeom>
        </p:spPr>
      </p:pic>
    </p:spTree>
    <p:extLst>
      <p:ext uri="{BB962C8B-B14F-4D97-AF65-F5344CB8AC3E}">
        <p14:creationId xmlns:p14="http://schemas.microsoft.com/office/powerpoint/2010/main" val="18311494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55312"/>
          </a:xfrm>
        </p:spPr>
        <p:txBody>
          <a:bodyPr/>
          <a:lstStyle/>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一个周期内即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运动的</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tabLst>
                <a:tab pos="6391275" algn="l"/>
              </a:tabLst>
            </a:pPr>
            <a:endParaRPr lang="en-US" altLang="zh-CN" sz="12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en-US" altLang="zh-CN" sz="1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6391275" algn="l"/>
              </a:tabLs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从以上几个过程可以总结出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时刻，弹簧处于原长，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两者组成系统的动能未损失，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、弹簧三者组成系统动量守恒，相当于弹性碰撞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两时刻，弹簧形变量最大，</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两者组成的系统，动能损失最大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速度相同，相当于完全非弹性碰撞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xb10.jpg" descr="id:2147490902;FounderCES"/>
          <p:cNvPicPr/>
          <p:nvPr/>
        </p:nvPicPr>
        <p:blipFill>
          <a:blip r:embed="rId2"/>
          <a:stretch>
            <a:fillRect/>
          </a:stretch>
        </p:blipFill>
        <p:spPr>
          <a:xfrm>
            <a:off x="4930840" y="1412776"/>
            <a:ext cx="2345875" cy="2410860"/>
          </a:xfrm>
          <a:prstGeom prst="rect">
            <a:avLst/>
          </a:prstGeom>
        </p:spPr>
      </p:pic>
    </p:spTree>
    <p:extLst>
      <p:ext uri="{BB962C8B-B14F-4D97-AF65-F5344CB8AC3E}">
        <p14:creationId xmlns:p14="http://schemas.microsoft.com/office/powerpoint/2010/main" val="3697074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632311"/>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非弹性碰撞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碰撞过程中动量守恒，碰撞结束后系统动能小于碰撞前系统动能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减少的动能转化为其他形式的能量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完全非弹性碰撞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完全非弹性碰撞是非弹性碰撞的特例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特点：碰撞过程中动量守恒，碰撞结束后两物体结合为一整体或以相同的速度运动，此情形下系统动能损失</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最大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algn="dist"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注意：碰撞后发生永久性形变、粘在一起、摩擦生热等的碰撞往往为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非弹性</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3903;FounderCES"/>
          <p:cNvPicPr/>
          <p:nvPr/>
        </p:nvPicPr>
        <p:blipFill>
          <a:blip r:embed="rId2"/>
          <a:stretch>
            <a:fillRect/>
          </a:stretch>
        </p:blipFill>
        <p:spPr>
          <a:xfrm>
            <a:off x="478582" y="898133"/>
            <a:ext cx="1426973" cy="379472"/>
          </a:xfrm>
          <a:prstGeom prst="rect">
            <a:avLst/>
          </a:prstGeom>
        </p:spPr>
      </p:pic>
    </p:spTree>
    <p:extLst>
      <p:ext uri="{BB962C8B-B14F-4D97-AF65-F5344CB8AC3E}">
        <p14:creationId xmlns:p14="http://schemas.microsoft.com/office/powerpoint/2010/main" val="34290643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17879"/>
          </a:xfrm>
        </p:spPr>
        <p:txBody>
          <a:bodyPr/>
          <a:lstStyle/>
          <a:p>
            <a:pPr indent="715963" hangingPunct="0">
              <a:spcAft>
                <a:spcPts val="0"/>
              </a:spcAft>
              <a:tabLst>
                <a:tab pos="639127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一个周期内，除</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这几个时刻之外的其他时刻，</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两者组成的系统动能都损失，但不是最大，同时弹簧都发生了形变，但形变量不是最大，弹簧都有弹性势能，但不是最大</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、弹簧三者组成的系统动量守恒，相当于非弹性碰撞</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xb10.jpg" descr="id:2147490902;FounderCES"/>
          <p:cNvPicPr/>
          <p:nvPr/>
        </p:nvPicPr>
        <p:blipFill>
          <a:blip r:embed="rId2"/>
          <a:stretch>
            <a:fillRect/>
          </a:stretch>
        </p:blipFill>
        <p:spPr>
          <a:xfrm>
            <a:off x="5087094" y="2458300"/>
            <a:ext cx="2696210" cy="2770900"/>
          </a:xfrm>
          <a:prstGeom prst="rect">
            <a:avLst/>
          </a:prstGeom>
        </p:spPr>
      </p:pic>
    </p:spTree>
    <p:extLst>
      <p:ext uri="{BB962C8B-B14F-4D97-AF65-F5344CB8AC3E}">
        <p14:creationId xmlns:p14="http://schemas.microsoft.com/office/powerpoint/2010/main" val="2700799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720156"/>
              </a:xfrm>
            </p:spPr>
            <p:txBody>
              <a:bodyPr/>
              <a:lstStyle/>
              <a:p>
                <a:pPr hangingPunct="0">
                  <a:spcAft>
                    <a:spcPts val="0"/>
                  </a:spcAft>
                  <a:tabLst>
                    <a:tab pos="6391275" algn="l"/>
                  </a:tabLst>
                </a:pPr>
                <a:r>
                  <a:rPr lang="en-US" altLang="zh-CN" sz="18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18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18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如图甲所示，轻质弹簧放在光滑的水平面上，一端固定在墙上，另一端与物块</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相连，弹簧处于原长时，给物块</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一个水平向右的初速度</a:t>
                </a:r>
                <a:r>
                  <a:rPr lang="en-US" altLang="zh-CN" sz="18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18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；如图乙所示，轻质弹簧放在光滑的水平面上，一端固定在墙上，另一端与静止的物块</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相连，弹簧处于原长且给物块</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一个水平向右的推力</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，在物块</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运动过程中，推力</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保持不变；如图丙所示，轻质弹簧放在光滑的水平面上，一端与物块</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相连，另一端与物块</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相连，弹簧处于原长且物块</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静止时，给物块</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一个水平向右的初速度</a:t>
                </a:r>
                <a:r>
                  <a:rPr lang="en-US" altLang="zh-CN" sz="18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18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18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已知三个弹簧的劲度系数相同均为</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，四个物块的质量相同，均为</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；弹簧的弹性势能</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18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与弹簧的形变量</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以及弹簧的劲度系数</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之间的关系式为</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18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18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8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18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kx</a:t>
                </a:r>
                <a:r>
                  <a:rPr lang="en-US" altLang="zh-CN" sz="18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sz="18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8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18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18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图甲中弹簧的最大伸长量为</a:t>
                </a:r>
                <a:r>
                  <a:rPr lang="en-US"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18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18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rad>
                      <m:radPr>
                        <m:degHide m:val="on"/>
                        <m:ctrlPr>
                          <a:rPr lang="zh-CN" altLang="zh-CN" sz="18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18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8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18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den>
                        </m:f>
                      </m:e>
                    </m:rad>
                  </m:oMath>
                </a14:m>
                <a:endParaRPr lang="zh-CN" alt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18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18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图乙中物块</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18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的最大速度为</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14:m>
                  <m:oMath xmlns:m="http://schemas.openxmlformats.org/officeDocument/2006/math">
                    <m:rad>
                      <m:radPr>
                        <m:degHide m:val="on"/>
                        <m:ctrlPr>
                          <a:rPr lang="zh-CN" altLang="zh-CN" sz="18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18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8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18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𝒎𝒌</m:t>
                            </m:r>
                          </m:den>
                        </m:f>
                      </m:e>
                    </m:rad>
                  </m:oMath>
                </a14:m>
                <a:endParaRPr lang="zh-CN" alt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18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18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图丙中物块</a:t>
                </a:r>
                <a:r>
                  <a:rPr lang="en-US" altLang="zh-CN" sz="18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18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的最大动能与弹簧的最大弹性势能的比值为</a:t>
                </a:r>
                <a:r>
                  <a:rPr lang="en-US"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18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18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18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18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图丙中弹簧的最大伸长量为</a:t>
                </a:r>
                <a:r>
                  <a:rPr lang="en-US" altLang="zh-CN" sz="18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18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rad>
                      <m:radPr>
                        <m:degHide m:val="on"/>
                        <m:ctrlPr>
                          <a:rPr lang="zh-CN" altLang="zh-CN" sz="18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18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18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18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18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den>
                        </m:f>
                      </m:e>
                    </m:rad>
                  </m:oMath>
                </a14:m>
                <a:endParaRPr lang="zh-CN" altLang="zh-CN" sz="1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720156"/>
              </a:xfrm>
              <a:blipFill>
                <a:blip r:embed="rId2"/>
                <a:stretch>
                  <a:fillRect l="-425" r="-478"/>
                </a:stretch>
              </a:blipFill>
            </p:spPr>
            <p:txBody>
              <a:bodyPr/>
              <a:lstStyle/>
              <a:p>
                <a:r>
                  <a:rPr lang="zh-CN" altLang="en-US">
                    <a:noFill/>
                  </a:rPr>
                  <a:t> </a:t>
                </a:r>
              </a:p>
            </p:txBody>
          </p:sp>
        </mc:Fallback>
      </mc:AlternateContent>
      <p:pic>
        <p:nvPicPr>
          <p:cNvPr id="3" name="24典例2.eps" descr="id:2147490909;FounderCES"/>
          <p:cNvPicPr/>
          <p:nvPr/>
        </p:nvPicPr>
        <p:blipFill>
          <a:blip r:embed="rId3"/>
          <a:stretch>
            <a:fillRect/>
          </a:stretch>
        </p:blipFill>
        <p:spPr>
          <a:xfrm>
            <a:off x="478582" y="836712"/>
            <a:ext cx="1008612" cy="324991"/>
          </a:xfrm>
          <a:prstGeom prst="rect">
            <a:avLst/>
          </a:prstGeom>
        </p:spPr>
      </p:pic>
      <p:pic>
        <p:nvPicPr>
          <p:cNvPr id="4" name="24xb11.jpg" descr="id:2147490916;FounderCES"/>
          <p:cNvPicPr/>
          <p:nvPr/>
        </p:nvPicPr>
        <p:blipFill>
          <a:blip r:embed="rId4"/>
          <a:stretch>
            <a:fillRect/>
          </a:stretch>
        </p:blipFill>
        <p:spPr>
          <a:xfrm>
            <a:off x="7391350" y="3594042"/>
            <a:ext cx="1905000" cy="2951480"/>
          </a:xfrm>
          <a:prstGeom prst="rect">
            <a:avLst/>
          </a:prstGeom>
        </p:spPr>
      </p:pic>
    </p:spTree>
    <p:extLst>
      <p:ext uri="{BB962C8B-B14F-4D97-AF65-F5344CB8AC3E}">
        <p14:creationId xmlns:p14="http://schemas.microsoft.com/office/powerpoint/2010/main" val="30784744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30971"/>
                <a:ext cx="9190736" cy="5050357"/>
              </a:xfrm>
            </p:spPr>
            <p:txBody>
              <a:bodyPr/>
              <a:lstStyle/>
              <a:p>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图</a:t>
                </a:r>
                <a:r>
                  <a:rPr lang="zh-CN" altLang="zh-CN" b="1">
                    <a:latin typeface="Times New Roman" panose="02020603050405020304" pitchFamily="18" charset="0"/>
                    <a:ea typeface="楷体" panose="02010609060101010101" pitchFamily="49" charset="-122"/>
                    <a:cs typeface="Times New Roman" panose="02020603050405020304" pitchFamily="18" charset="0"/>
                  </a:rPr>
                  <a:t>甲中物块</a:t>
                </a:r>
                <a:r>
                  <a:rPr lang="en-US" altLang="zh-CN" b="1" i="1">
                    <a:latin typeface="Times New Roman" panose="02020603050405020304" pitchFamily="18" charset="0"/>
                    <a:ea typeface="宋体" panose="02010600030101010101" pitchFamily="2" charset="-122"/>
                  </a:rPr>
                  <a:t>A</a:t>
                </a:r>
                <a:r>
                  <a:rPr lang="zh-CN" altLang="zh-CN" b="1">
                    <a:latin typeface="Times New Roman" panose="02020603050405020304" pitchFamily="18" charset="0"/>
                    <a:ea typeface="楷体" panose="02010609060101010101" pitchFamily="49" charset="-122"/>
                    <a:cs typeface="Times New Roman" panose="02020603050405020304" pitchFamily="18" charset="0"/>
                  </a:rPr>
                  <a:t>向左运动速度减为</a:t>
                </a:r>
                <a:r>
                  <a:rPr lang="en-US" altLang="zh-CN" b="1">
                    <a:latin typeface="Times New Roman" panose="02020603050405020304" pitchFamily="18" charset="0"/>
                    <a:ea typeface="宋体" panose="02010600030101010101" pitchFamily="2" charset="-122"/>
                  </a:rPr>
                  <a:t>0</a:t>
                </a:r>
                <a:r>
                  <a:rPr lang="zh-CN" altLang="zh-CN" b="1">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弹簧的伸长量最大</a:t>
                </a:r>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物块的动能全部转化为弹簧的弹性势能</a:t>
                </a:r>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有</a:t>
                </a:r>
                <a:r>
                  <a:rPr lang="en-US" altLang="zh-CN" b="1" i="1">
                    <a:latin typeface="Times New Roman" panose="02020603050405020304" pitchFamily="18" charset="0"/>
                    <a:ea typeface="宋体" panose="02010600030101010101" pitchFamily="2" charset="-122"/>
                  </a:rPr>
                  <a:t>E</a:t>
                </a:r>
                <a:r>
                  <a:rPr lang="en-US" altLang="zh-CN" b="1" baseline="-25000">
                    <a:latin typeface="Times New Roman" panose="02020603050405020304" pitchFamily="18" charset="0"/>
                    <a:ea typeface="宋体" panose="02010600030101010101" pitchFamily="2" charset="-122"/>
                  </a:rPr>
                  <a:t>pm</a:t>
                </a:r>
                <a:r>
                  <a:rPr lang="zh-CN" altLang="zh-CN" b="1">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latin typeface="Times New Roman" panose="02020603050405020304" pitchFamily="18" charset="0"/>
                    <a:ea typeface="宋体" panose="02010600030101010101" pitchFamily="2" charset="-122"/>
                  </a:rPr>
                  <a:t>m</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结合</a:t>
                </a:r>
                <a:r>
                  <a:rPr lang="en-US" altLang="zh-CN" b="1" i="1">
                    <a:latin typeface="Times New Roman" panose="02020603050405020304" pitchFamily="18" charset="0"/>
                    <a:ea typeface="宋体" panose="02010600030101010101" pitchFamily="2" charset="-122"/>
                  </a:rPr>
                  <a:t>E</a:t>
                </a:r>
                <a:r>
                  <a:rPr lang="en-US" altLang="zh-CN" b="1" baseline="-25000">
                    <a:latin typeface="Times New Roman" panose="02020603050405020304" pitchFamily="18" charset="0"/>
                    <a:ea typeface="宋体" panose="02010600030101010101" pitchFamily="2" charset="-122"/>
                  </a:rPr>
                  <a:t>pm</a:t>
                </a:r>
                <a:r>
                  <a:rPr lang="zh-CN" altLang="zh-CN" b="1">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latin typeface="Times New Roman" panose="02020603050405020304" pitchFamily="18" charset="0"/>
                    <a:ea typeface="宋体" panose="02010600030101010101" pitchFamily="2" charset="-122"/>
                  </a:rPr>
                  <a:t>k</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综合解得</a:t>
                </a:r>
                <a:r>
                  <a:rPr lang="en-US" altLang="zh-CN" b="1" i="1">
                    <a:latin typeface="Times New Roman" panose="02020603050405020304" pitchFamily="18" charset="0"/>
                    <a:ea typeface="宋体" panose="02010600030101010101" pitchFamily="2" charset="-122"/>
                  </a:rPr>
                  <a:t>x</a:t>
                </a:r>
                <a:r>
                  <a:rPr lang="en-US" altLang="zh-CN" b="1" baseline="-25000">
                    <a:latin typeface="Times New Roman" panose="02020603050405020304" pitchFamily="18" charset="0"/>
                    <a:ea typeface="宋体" panose="02010600030101010101" pitchFamily="2" charset="-122"/>
                  </a:rPr>
                  <a:t>m</a:t>
                </a:r>
                <a:r>
                  <a:rPr lang="zh-CN" altLang="zh-CN" b="1">
                    <a:ea typeface="宋体" panose="02010600030101010101" pitchFamily="2" charset="-122"/>
                    <a:cs typeface="Times New Roman" panose="02020603050405020304" pitchFamily="18" charset="0"/>
                  </a:rPr>
                  <a:t>＝</a:t>
                </a:r>
                <a:r>
                  <a:rPr lang="en-US" altLang="zh-CN" b="1" i="1">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latin typeface="Times New Roman" panose="02020603050405020304" pitchFamily="18" charset="0"/>
                    <a:ea typeface="宋体" panose="02010600030101010101" pitchFamily="2" charset="-122"/>
                  </a:rPr>
                  <a:t>0</a:t>
                </a:r>
                <a14:m>
                  <m:oMath xmlns:m="http://schemas.openxmlformats.org/officeDocument/2006/math">
                    <m:rad>
                      <m:radPr>
                        <m:degHide m:val="on"/>
                        <m:ctrlPr>
                          <a:rPr lang="zh-CN" altLang="zh-CN" b="1" i="1">
                            <a:latin typeface="Cambria Math" panose="02040503050406030204" pitchFamily="18" charset="0"/>
                            <a:ea typeface="Cambria Math" panose="02040503050406030204" pitchFamily="18" charset="0"/>
                          </a:rPr>
                        </m:ctrlPr>
                      </m:radPr>
                      <m:deg/>
                      <m:e>
                        <m:f>
                          <m:fPr>
                            <m:ctrlPr>
                              <a:rPr lang="zh-CN" altLang="zh-CN" b="1" i="1">
                                <a:latin typeface="Cambria Math" panose="02040503050406030204" pitchFamily="18" charset="0"/>
                                <a:ea typeface="Cambria Math" panose="02040503050406030204" pitchFamily="18" charset="0"/>
                              </a:rPr>
                            </m:ctrlPr>
                          </m:fPr>
                          <m:num>
                            <m:r>
                              <a:rPr lang="en-US" altLang="zh-CN" b="1" i="1">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𝒌</m:t>
                            </m:r>
                          </m:den>
                        </m:f>
                      </m:e>
                    </m:rad>
                  </m:oMath>
                </a14:m>
                <a:r>
                  <a:rPr lang="zh-CN" altLang="zh-CN" b="1">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rPr>
                  <a:t>A</a:t>
                </a:r>
                <a:r>
                  <a:rPr lang="zh-CN" altLang="zh-CN" b="1">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图乙中物块</a:t>
                </a:r>
                <a:r>
                  <a:rPr lang="en-US" altLang="zh-CN" b="1" i="1">
                    <a:latin typeface="Times New Roman" panose="02020603050405020304" pitchFamily="18" charset="0"/>
                    <a:ea typeface="宋体" panose="02010600030101010101" pitchFamily="2" charset="-122"/>
                  </a:rPr>
                  <a:t>B</a:t>
                </a:r>
                <a:r>
                  <a:rPr lang="zh-CN" altLang="zh-CN" b="1">
                    <a:latin typeface="Times New Roman" panose="02020603050405020304" pitchFamily="18" charset="0"/>
                    <a:ea typeface="楷体" panose="02010609060101010101" pitchFamily="49" charset="-122"/>
                    <a:cs typeface="Times New Roman" panose="02020603050405020304" pitchFamily="18" charset="0"/>
                  </a:rPr>
                  <a:t>受力平衡时</a:t>
                </a:r>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速度达到最大值</a:t>
                </a:r>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此时</a:t>
                </a:r>
                <a:r>
                  <a:rPr lang="en-US" altLang="zh-CN" b="1" i="1">
                    <a:latin typeface="Times New Roman" panose="02020603050405020304" pitchFamily="18" charset="0"/>
                    <a:ea typeface="宋体" panose="02010600030101010101" pitchFamily="2" charset="-122"/>
                  </a:rPr>
                  <a:t>F</a:t>
                </a:r>
                <a:r>
                  <a:rPr lang="zh-CN" altLang="zh-CN" b="1">
                    <a:ea typeface="宋体" panose="02010600030101010101" pitchFamily="2" charset="-122"/>
                    <a:cs typeface="Times New Roman" panose="02020603050405020304" pitchFamily="18" charset="0"/>
                  </a:rPr>
                  <a:t>＝</a:t>
                </a:r>
                <a:r>
                  <a:rPr lang="en-US" altLang="zh-CN" b="1" i="1">
                    <a:latin typeface="Times New Roman" panose="02020603050405020304" pitchFamily="18" charset="0"/>
                    <a:ea typeface="宋体" panose="02010600030101010101" pitchFamily="2" charset="-122"/>
                  </a:rPr>
                  <a:t>kx</a:t>
                </a:r>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由功能关系</a:t>
                </a:r>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力</a:t>
                </a:r>
                <a:r>
                  <a:rPr lang="en-US" altLang="zh-CN" b="1" i="1">
                    <a:latin typeface="Times New Roman" panose="02020603050405020304" pitchFamily="18" charset="0"/>
                    <a:ea typeface="宋体" panose="02010600030101010101" pitchFamily="2" charset="-122"/>
                  </a:rPr>
                  <a:t>F</a:t>
                </a:r>
                <a:r>
                  <a:rPr lang="zh-CN" altLang="zh-CN" b="1">
                    <a:latin typeface="Times New Roman" panose="02020603050405020304" pitchFamily="18" charset="0"/>
                    <a:ea typeface="楷体" panose="02010609060101010101" pitchFamily="49" charset="-122"/>
                    <a:cs typeface="Times New Roman" panose="02020603050405020304" pitchFamily="18" charset="0"/>
                  </a:rPr>
                  <a:t>做的功等于弹簧的弹性势能增量与物块</a:t>
                </a:r>
                <a:r>
                  <a:rPr lang="en-US" altLang="zh-CN" b="1" i="1">
                    <a:latin typeface="Times New Roman" panose="02020603050405020304" pitchFamily="18" charset="0"/>
                    <a:ea typeface="宋体" panose="02010600030101010101" pitchFamily="2" charset="-122"/>
                  </a:rPr>
                  <a:t>B</a:t>
                </a:r>
                <a:r>
                  <a:rPr lang="zh-CN" altLang="zh-CN" b="1">
                    <a:latin typeface="Times New Roman" panose="02020603050405020304" pitchFamily="18" charset="0"/>
                    <a:ea typeface="楷体" panose="02010609060101010101" pitchFamily="49" charset="-122"/>
                    <a:cs typeface="Times New Roman" panose="02020603050405020304" pitchFamily="18" charset="0"/>
                  </a:rPr>
                  <a:t>的动能增量之和</a:t>
                </a:r>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latin typeface="Times New Roman" panose="02020603050405020304" pitchFamily="18" charset="0"/>
                    <a:ea typeface="宋体" panose="02010600030101010101" pitchFamily="2" charset="-122"/>
                  </a:rPr>
                  <a:t>Fx</a:t>
                </a:r>
                <a:r>
                  <a:rPr lang="zh-CN" altLang="zh-CN" b="1">
                    <a:ea typeface="宋体" panose="02010600030101010101" pitchFamily="2" charset="-122"/>
                    <a:cs typeface="Times New Roman" panose="02020603050405020304" pitchFamily="18" charset="0"/>
                  </a:rPr>
                  <a:t>＝</a:t>
                </a:r>
                <a:r>
                  <a:rPr lang="en-US" altLang="zh-CN" b="1" i="1">
                    <a:latin typeface="Times New Roman" panose="02020603050405020304" pitchFamily="18" charset="0"/>
                    <a:ea typeface="宋体" panose="02010600030101010101" pitchFamily="2" charset="-122"/>
                  </a:rPr>
                  <a:t>E</a:t>
                </a:r>
                <a:r>
                  <a:rPr lang="en-US" altLang="zh-CN" b="1" baseline="-25000">
                    <a:latin typeface="Times New Roman" panose="02020603050405020304" pitchFamily="18" charset="0"/>
                    <a:ea typeface="宋体" panose="02010600030101010101" pitchFamily="2" charset="-122"/>
                  </a:rPr>
                  <a:t>p</a:t>
                </a:r>
                <a:r>
                  <a:rPr lang="zh-CN" altLang="zh-CN" b="1">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latin typeface="Times New Roman" panose="02020603050405020304" pitchFamily="18" charset="0"/>
                    <a:ea typeface="宋体" panose="02010600030101010101" pitchFamily="2" charset="-122"/>
                  </a:rPr>
                  <a:t>m</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a:rPr lang="en-US" altLang="zh-CN" b="1" i="1">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结合</a:t>
                </a:r>
                <a:r>
                  <a:rPr lang="en-US" altLang="zh-CN" b="1" i="1">
                    <a:latin typeface="Times New Roman" panose="02020603050405020304" pitchFamily="18" charset="0"/>
                    <a:ea typeface="宋体" panose="02010600030101010101" pitchFamily="2" charset="-122"/>
                  </a:rPr>
                  <a:t>E</a:t>
                </a:r>
                <a:r>
                  <a:rPr lang="en-US" altLang="zh-CN" b="1" baseline="-25000">
                    <a:latin typeface="Times New Roman" panose="02020603050405020304" pitchFamily="18" charset="0"/>
                    <a:ea typeface="宋体" panose="02010600030101010101" pitchFamily="2" charset="-122"/>
                  </a:rPr>
                  <a:t>p</a:t>
                </a:r>
                <a:r>
                  <a:rPr lang="zh-CN" altLang="zh-CN" b="1">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latin typeface="Times New Roman" panose="02020603050405020304" pitchFamily="18" charset="0"/>
                    <a:ea typeface="宋体" panose="02010600030101010101" pitchFamily="2" charset="-122"/>
                  </a:rPr>
                  <a:t>kx</a:t>
                </a:r>
                <a:r>
                  <a:rPr lang="en-US" altLang="zh-CN" b="1" baseline="30000">
                    <a:latin typeface="Times New Roman" panose="02020603050405020304" pitchFamily="18" charset="0"/>
                    <a:ea typeface="宋体" panose="02010600030101010101" pitchFamily="2" charset="-122"/>
                  </a:rPr>
                  <a:t>2</a:t>
                </a:r>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综合解得</a:t>
                </a:r>
                <a:r>
                  <a:rPr lang="en-US" altLang="zh-CN" b="1" i="1">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latin typeface="Times New Roman" panose="02020603050405020304" pitchFamily="18" charset="0"/>
                    <a:ea typeface="宋体" panose="02010600030101010101" pitchFamily="2" charset="-122"/>
                  </a:rPr>
                  <a:t>m</a:t>
                </a:r>
                <a:r>
                  <a:rPr lang="zh-CN" altLang="zh-CN" b="1">
                    <a:ea typeface="宋体" panose="02010600030101010101" pitchFamily="2" charset="-122"/>
                    <a:cs typeface="Times New Roman" panose="02020603050405020304" pitchFamily="18" charset="0"/>
                  </a:rPr>
                  <a:t>＝</a:t>
                </a:r>
                <a:r>
                  <a:rPr lang="en-US" altLang="zh-CN" b="1" i="1">
                    <a:latin typeface="Times New Roman" panose="02020603050405020304" pitchFamily="18" charset="0"/>
                    <a:ea typeface="宋体" panose="02010600030101010101" pitchFamily="2" charset="-122"/>
                  </a:rPr>
                  <a:t>F</a:t>
                </a:r>
                <a14:m>
                  <m:oMath xmlns:m="http://schemas.openxmlformats.org/officeDocument/2006/math">
                    <m:rad>
                      <m:radPr>
                        <m:degHide m:val="on"/>
                        <m:ctrlPr>
                          <a:rPr lang="zh-CN" altLang="zh-CN" b="1" i="1">
                            <a:latin typeface="Cambria Math" panose="02040503050406030204" pitchFamily="18" charset="0"/>
                            <a:ea typeface="Cambria Math" panose="02040503050406030204" pitchFamily="18" charset="0"/>
                          </a:rPr>
                        </m:ctrlPr>
                      </m:radPr>
                      <m:deg/>
                      <m:e>
                        <m:f>
                          <m:fPr>
                            <m:ctrlPr>
                              <a:rPr lang="zh-CN" altLang="zh-CN" b="1" i="1">
                                <a:latin typeface="Cambria Math" panose="02040503050406030204" pitchFamily="18" charset="0"/>
                                <a:ea typeface="Cambria Math" panose="02040503050406030204" pitchFamily="18" charset="0"/>
                              </a:rPr>
                            </m:ctrlPr>
                          </m:fPr>
                          <m:num>
                            <m:r>
                              <a:rPr lang="en-US" altLang="zh-CN" b="1" i="1">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𝒎𝒌</m:t>
                            </m:r>
                          </m:den>
                        </m:f>
                      </m:e>
                    </m:rad>
                  </m:oMath>
                </a14:m>
                <a:r>
                  <a:rPr lang="zh-CN" altLang="zh-CN" b="1">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rPr>
                  <a:t>B</a:t>
                </a:r>
                <a:r>
                  <a:rPr lang="zh-CN" altLang="zh-CN" b="1">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ea typeface="宋体" panose="02010600030101010101" pitchFamily="2" charset="-122"/>
                    <a:cs typeface="Times New Roman" panose="02020603050405020304" pitchFamily="18" charset="0"/>
                  </a:rPr>
                  <a:t>；</a:t>
                </a:r>
                <a:endParaRPr lang="zh-CN" altLang="en-US"/>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330971"/>
                <a:ext cx="9190736" cy="5050357"/>
              </a:xfrm>
              <a:blipFill>
                <a:blip r:embed="rId2"/>
                <a:stretch>
                  <a:fillRect l="-995" r="-1061"/>
                </a:stretch>
              </a:blipFill>
            </p:spPr>
            <p:txBody>
              <a:bodyPr/>
              <a:lstStyle/>
              <a:p>
                <a:r>
                  <a:rPr lang="zh-CN" altLang="en-US">
                    <a:noFill/>
                  </a:rPr>
                  <a:t> </a:t>
                </a:r>
              </a:p>
            </p:txBody>
          </p:sp>
        </mc:Fallback>
      </mc:AlternateContent>
      <p:pic>
        <p:nvPicPr>
          <p:cNvPr id="3" name="24解析.eps" descr="id:2147490923;FounderCES"/>
          <p:cNvPicPr/>
          <p:nvPr/>
        </p:nvPicPr>
        <p:blipFill>
          <a:blip r:embed="rId3"/>
          <a:stretch>
            <a:fillRect/>
          </a:stretch>
        </p:blipFill>
        <p:spPr>
          <a:xfrm>
            <a:off x="506074" y="1520730"/>
            <a:ext cx="854710" cy="304800"/>
          </a:xfrm>
          <a:prstGeom prst="rect">
            <a:avLst/>
          </a:prstGeom>
        </p:spPr>
      </p:pic>
      <p:pic>
        <p:nvPicPr>
          <p:cNvPr id="4" name="24xb11.jpg" descr="id:2147490916;FounderCES"/>
          <p:cNvPicPr/>
          <p:nvPr/>
        </p:nvPicPr>
        <p:blipFill>
          <a:blip r:embed="rId4"/>
          <a:stretch>
            <a:fillRect/>
          </a:stretch>
        </p:blipFill>
        <p:spPr>
          <a:xfrm>
            <a:off x="9696810" y="1637587"/>
            <a:ext cx="2207944" cy="3420841"/>
          </a:xfrm>
          <a:prstGeom prst="rect">
            <a:avLst/>
          </a:prstGeom>
        </p:spPr>
      </p:pic>
      <p:sp>
        <p:nvSpPr>
          <p:cNvPr id="6" name="矩形 5"/>
          <p:cNvSpPr/>
          <p:nvPr/>
        </p:nvSpPr>
        <p:spPr>
          <a:xfrm>
            <a:off x="1414686" y="879103"/>
            <a:ext cx="922047" cy="461665"/>
          </a:xfrm>
          <a:prstGeom prst="rect">
            <a:avLst/>
          </a:prstGeom>
        </p:spPr>
        <p:txBody>
          <a:bodyPr wrap="none">
            <a:spAutoFit/>
          </a:bodyPr>
          <a:lstStyle/>
          <a:p>
            <a:r>
              <a:rPr lang="en-US" altLang="zh-CN" sz="2400">
                <a:solidFill>
                  <a:srgbClr val="000000"/>
                </a:solidFill>
              </a:rPr>
              <a:t>B</a:t>
            </a:r>
            <a:r>
              <a:rPr lang="zh-CN" altLang="zh-CN" sz="2400">
                <a:solidFill>
                  <a:srgbClr val="000000"/>
                </a:solidFill>
                <a:cs typeface="Times New Roman" panose="02020603050405020304" pitchFamily="18" charset="0"/>
              </a:rPr>
              <a:t>、</a:t>
            </a:r>
            <a:r>
              <a:rPr lang="en-US" altLang="zh-CN" sz="2400">
                <a:solidFill>
                  <a:srgbClr val="000000"/>
                </a:solidFill>
              </a:rPr>
              <a:t>D</a:t>
            </a:r>
            <a:endParaRPr lang="zh-CN" altLang="en-US"/>
          </a:p>
        </p:txBody>
      </p:sp>
      <p:pic>
        <p:nvPicPr>
          <p:cNvPr id="7" name="24答案.eps" descr="id:2147490937;FounderCES"/>
          <p:cNvPicPr/>
          <p:nvPr/>
        </p:nvPicPr>
        <p:blipFill>
          <a:blip r:embed="rId5"/>
          <a:stretch>
            <a:fillRect/>
          </a:stretch>
        </p:blipFill>
        <p:spPr>
          <a:xfrm>
            <a:off x="478582" y="941825"/>
            <a:ext cx="916699" cy="326935"/>
          </a:xfrm>
          <a:prstGeom prst="rect">
            <a:avLst/>
          </a:prstGeom>
        </p:spPr>
      </p:pic>
    </p:spTree>
    <p:extLst>
      <p:ext uri="{BB962C8B-B14F-4D97-AF65-F5344CB8AC3E}">
        <p14:creationId xmlns:p14="http://schemas.microsoft.com/office/powerpoint/2010/main" val="2440051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823559"/>
              </a:xfrm>
            </p:spPr>
            <p:txBody>
              <a:bodyPr/>
              <a:lstStyle/>
              <a:p>
                <a:pPr hangingPunct="0">
                  <a:spcAft>
                    <a:spcPts val="0"/>
                  </a:spcAft>
                  <a:tabLst>
                    <a:tab pos="6391275" algn="l"/>
                  </a:tabLst>
                </a:pP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由系统能量守恒可知</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当物块</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的动能为</a:t>
                </a:r>
                <a:r>
                  <a:rPr lang="en-US"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物块</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的动能最大</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u="wavy" baseline="-2500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i="1" u="wavy" baseline="-2500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u="wavy">
                            <a:solidFill>
                              <a:srgbClr val="000000"/>
                            </a:solidFill>
                            <a:uFill>
                              <a:solidFill>
                                <a:srgbClr val="00FFFF"/>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u="wavy">
                            <a:solidFill>
                              <a:srgbClr val="000000"/>
                            </a:solidFill>
                            <a:uFill>
                              <a:solidFill>
                                <a:srgbClr val="00FFFF"/>
                              </a:solidFill>
                            </a:u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823559"/>
              </a:xfrm>
              <a:blipFill>
                <a:blip r:embed="rId2"/>
                <a:stretch>
                  <a:fillRect l="-796" b="-6667"/>
                </a:stretch>
              </a:blipFill>
            </p:spPr>
            <p:txBody>
              <a:bodyPr/>
              <a:lstStyle/>
              <a:p>
                <a:r>
                  <a:rPr lang="zh-CN" altLang="en-US">
                    <a:noFill/>
                  </a:rPr>
                  <a:t> </a:t>
                </a:r>
              </a:p>
            </p:txBody>
          </p:sp>
        </mc:Fallback>
      </mc:AlternateContent>
      <p:pic>
        <p:nvPicPr>
          <p:cNvPr id="3" name="箭头右下.eps" descr="id:2147490930;FounderCES"/>
          <p:cNvPicPr/>
          <p:nvPr/>
        </p:nvPicPr>
        <p:blipFill>
          <a:blip r:embed="rId3"/>
          <a:stretch>
            <a:fillRect/>
          </a:stretch>
        </p:blipFill>
        <p:spPr>
          <a:xfrm>
            <a:off x="6167215" y="1488647"/>
            <a:ext cx="360040" cy="284169"/>
          </a:xfrm>
          <a:prstGeom prst="rect">
            <a:avLst/>
          </a:prstGeom>
        </p:spPr>
      </p:pic>
      <mc:AlternateContent xmlns:mc="http://schemas.openxmlformats.org/markup-compatibility/2006" xmlns:a14="http://schemas.microsoft.com/office/drawing/2010/main">
        <mc:Choice Requires="a14">
          <p:sp>
            <p:nvSpPr>
              <p:cNvPr id="4" name="内容占位符 1"/>
              <p:cNvSpPr txBox="1">
                <a:spLocks/>
              </p:cNvSpPr>
              <p:nvPr/>
            </p:nvSpPr>
            <p:spPr bwMode="auto">
              <a:xfrm>
                <a:off x="360854" y="1628800"/>
                <a:ext cx="11485848" cy="4357411"/>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物块</a:t>
                </a: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组成的系统动量始终守恒</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要使</a:t>
                </a:r>
                <a:r>
                  <a:rPr lang="en-US" altLang="zh-CN" b="1" i="1">
                    <a:solidFill>
                      <a:srgbClr val="00AEEF"/>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的动能最大</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则弹性势能为零</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等同于动碰静的弹性碰撞</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即二者交换速度</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以及弹簧的运动过程进行分析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可得当弹簧的形变量最大时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物块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具有相同速度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此时弹簧的弹性势能最大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由动量守恒与能量守恒有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25000">
                            <a:solidFill>
                              <a:srgbClr val="000000"/>
                            </a:solidFill>
                            <a:latin typeface="楷体" panose="02010609060101010101" pitchFamily="49" charset="-122"/>
                            <a:ea typeface="楷体" panose="02010609060101010101" pitchFamily="49" charset="-122"/>
                            <a:cs typeface="Times New Roman" panose="02020603050405020304" pitchFamily="18" charset="0"/>
                          </a:rPr>
                          <m:t>共</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进一步可得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𝐤</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𝑫</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𝐩𝐦</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1"/>
              <p:cNvSpPr txBox="1">
                <a:spLocks noRot="1" noChangeAspect="1" noMove="1" noResize="1" noEditPoints="1" noAdjustHandles="1" noChangeArrowheads="1" noChangeShapeType="1" noTextEdit="1"/>
              </p:cNvSpPr>
              <p:nvPr/>
            </p:nvSpPr>
            <p:spPr bwMode="auto">
              <a:xfrm>
                <a:off x="360854" y="1628800"/>
                <a:ext cx="11485848" cy="4357411"/>
              </a:xfrm>
              <a:prstGeom prst="rect">
                <a:avLst/>
              </a:prstGeom>
              <a:blipFill>
                <a:blip r:embed="rId4"/>
                <a:stretch>
                  <a:fillRect l="-796" r="-84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30573189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4338624"/>
              </a:xfrm>
            </p:spPr>
            <p:txBody>
              <a:bodyPr/>
              <a:lstStyle/>
              <a:p>
                <a:pPr hangingPunct="0">
                  <a:spcAft>
                    <a:spcPts val="0"/>
                  </a:spcAft>
                  <a:tabLst>
                    <a:tab pos="6391275" algn="l"/>
                  </a:tabLst>
                </a:pP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两物块</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均可视为质点</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与轻质弹簧相连，静止放置在光滑的水平面上，</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的右侧固定放置一竖直挡板，计时开始给</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一个水平向右的速度</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运动的</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图像如图乙所示</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的质量为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，结合图像信息分析可知</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的质量不一定为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时刻弹簧的弹性势能为</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与挡板粘连在一起</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弹簧对</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的平均作用力的大小为</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4338624"/>
              </a:xfrm>
              <a:blipFill>
                <a:blip r:embed="rId2"/>
                <a:stretch>
                  <a:fillRect l="-743" r="-796"/>
                </a:stretch>
              </a:blipFill>
            </p:spPr>
            <p:txBody>
              <a:bodyPr/>
              <a:lstStyle/>
              <a:p>
                <a:r>
                  <a:rPr lang="zh-CN" altLang="en-US">
                    <a:noFill/>
                  </a:rPr>
                  <a:t> </a:t>
                </a:r>
              </a:p>
            </p:txBody>
          </p:sp>
        </mc:Fallback>
      </mc:AlternateContent>
      <p:pic>
        <p:nvPicPr>
          <p:cNvPr id="4" name="24xb12.jpg" descr="id:2147490951;FounderCES"/>
          <p:cNvPicPr/>
          <p:nvPr/>
        </p:nvPicPr>
        <p:blipFill>
          <a:blip r:embed="rId3"/>
          <a:stretch>
            <a:fillRect/>
          </a:stretch>
        </p:blipFill>
        <p:spPr>
          <a:xfrm>
            <a:off x="5591150" y="2636912"/>
            <a:ext cx="2783513" cy="1405370"/>
          </a:xfrm>
          <a:prstGeom prst="rect">
            <a:avLst/>
          </a:prstGeom>
        </p:spPr>
      </p:pic>
      <p:pic>
        <p:nvPicPr>
          <p:cNvPr id="5" name="24xb13.jpg" descr="id:2147490958;FounderCES"/>
          <p:cNvPicPr/>
          <p:nvPr/>
        </p:nvPicPr>
        <p:blipFill>
          <a:blip r:embed="rId4"/>
          <a:stretch>
            <a:fillRect/>
          </a:stretch>
        </p:blipFill>
        <p:spPr>
          <a:xfrm>
            <a:off x="8505140" y="2497684"/>
            <a:ext cx="2702634" cy="1867420"/>
          </a:xfrm>
          <a:prstGeom prst="rect">
            <a:avLst/>
          </a:prstGeom>
        </p:spPr>
      </p:pic>
      <p:pic>
        <p:nvPicPr>
          <p:cNvPr id="6" name="24典例3.eps" descr="id:2147490944;FounderCES"/>
          <p:cNvPicPr/>
          <p:nvPr/>
        </p:nvPicPr>
        <p:blipFill>
          <a:blip r:embed="rId5"/>
          <a:stretch>
            <a:fillRect/>
          </a:stretch>
        </p:blipFill>
        <p:spPr>
          <a:xfrm>
            <a:off x="478582" y="908720"/>
            <a:ext cx="1080120" cy="348063"/>
          </a:xfrm>
          <a:prstGeom prst="rect">
            <a:avLst/>
          </a:prstGeom>
        </p:spPr>
      </p:pic>
      <p:pic>
        <p:nvPicPr>
          <p:cNvPr id="7" name="24答案.eps" descr="id:2147490979;FounderCES"/>
          <p:cNvPicPr/>
          <p:nvPr/>
        </p:nvPicPr>
        <p:blipFill>
          <a:blip r:embed="rId6"/>
          <a:stretch>
            <a:fillRect/>
          </a:stretch>
        </p:blipFill>
        <p:spPr>
          <a:xfrm>
            <a:off x="525877" y="5071419"/>
            <a:ext cx="845332" cy="301797"/>
          </a:xfrm>
          <a:prstGeom prst="rect">
            <a:avLst/>
          </a:prstGeom>
        </p:spPr>
      </p:pic>
      <p:sp>
        <p:nvSpPr>
          <p:cNvPr id="8" name="矩形 7"/>
          <p:cNvSpPr/>
          <p:nvPr/>
        </p:nvSpPr>
        <p:spPr>
          <a:xfrm>
            <a:off x="1414686" y="4983559"/>
            <a:ext cx="939681" cy="461665"/>
          </a:xfrm>
          <a:prstGeom prst="rect">
            <a:avLst/>
          </a:prstGeom>
        </p:spPr>
        <p:txBody>
          <a:bodyPr wrap="none">
            <a:spAutoFit/>
          </a:bodyPr>
          <a:lstStyle/>
          <a:p>
            <a:r>
              <a:rPr lang="en-US" altLang="zh-CN" sz="2400">
                <a:solidFill>
                  <a:srgbClr val="000000"/>
                </a:solidFill>
              </a:rPr>
              <a:t>C</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rPr>
              <a:t>D</a:t>
            </a:r>
            <a:endParaRPr lang="zh-CN" altLang="en-US"/>
          </a:p>
        </p:txBody>
      </p:sp>
    </p:spTree>
    <p:extLst>
      <p:ext uri="{BB962C8B-B14F-4D97-AF65-F5344CB8AC3E}">
        <p14:creationId xmlns:p14="http://schemas.microsoft.com/office/powerpoint/2010/main" val="1934340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内容占位符 2"/>
              <p:cNvSpPr>
                <a:spLocks noGrp="1"/>
              </p:cNvSpPr>
              <p:nvPr>
                <p:ph idx="1"/>
              </p:nvPr>
            </p:nvSpPr>
            <p:spPr>
              <a:xfrm>
                <a:off x="360854" y="746120"/>
                <a:ext cx="11485848" cy="5631478"/>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时刻相比较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两物体发生了速度互换</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且</a:t>
                </a:r>
                <a:r>
                  <a:rPr lang="en-US"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u="wavy" baseline="-2500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的过程可视为弹性碰撞</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的质量一定为</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分析弹性碰撞的相关问题时</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要灵活运用弹性碰撞问题的一般结论</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根据动量守恒和机械能守恒时弹性碰撞的结论可知</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质量相等</a:t>
                </a:r>
                <a:r>
                  <a:rPr lang="zh-CN" altLang="zh-CN" b="1">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EEF"/>
                    </a:solidFill>
                    <a:latin typeface="Times New Roman" panose="02020603050405020304" pitchFamily="18" charset="0"/>
                    <a:ea typeface="楷体" panose="02010609060101010101" pitchFamily="49" charset="-122"/>
                    <a:cs typeface="Times New Roman" panose="02020603050405020304" pitchFamily="18" charset="0"/>
                  </a:rPr>
                  <a:t>速度交换</a:t>
                </a:r>
                <a:r>
                  <a:rPr lang="en-US" altLang="zh-CN" b="1">
                    <a:solidFill>
                      <a:srgbClr val="00AEEF"/>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达到共同速度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由动量守恒定律可得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由能量守恒定律可得弹簧的弹性势能为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25000">
                            <a:solidFill>
                              <a:srgbClr val="000000"/>
                            </a:solidFill>
                            <a:latin typeface="楷体" panose="02010609060101010101" pitchFamily="49" charset="-122"/>
                            <a:ea typeface="楷体" panose="02010609060101010101" pitchFamily="49" charset="-122"/>
                            <a:cs typeface="Times New Roman" panose="02020603050405020304" pitchFamily="18" charset="0"/>
                          </a:rPr>
                          <m:t>共</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综合解得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时刻以及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时刻之后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的速度始终为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运动到挡板处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正好与挡板粘连在一起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应用动量定理可得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可得弹簧对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的平均作用力的大小为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xfrm>
                <a:off x="360854" y="746120"/>
                <a:ext cx="11485848" cy="5631478"/>
              </a:xfrm>
              <a:blipFill>
                <a:blip r:embed="rId2"/>
                <a:stretch>
                  <a:fillRect l="-796" r="-849"/>
                </a:stretch>
              </a:blipFill>
            </p:spPr>
            <p:txBody>
              <a:bodyPr/>
              <a:lstStyle/>
              <a:p>
                <a:r>
                  <a:rPr lang="zh-CN" altLang="en-US">
                    <a:noFill/>
                  </a:rPr>
                  <a:t> </a:t>
                </a:r>
              </a:p>
            </p:txBody>
          </p:sp>
        </mc:Fallback>
      </mc:AlternateContent>
      <p:pic>
        <p:nvPicPr>
          <p:cNvPr id="4" name="箭头右下.eps" descr="id:2147490972;FounderCES"/>
          <p:cNvPicPr/>
          <p:nvPr/>
        </p:nvPicPr>
        <p:blipFill>
          <a:blip r:embed="rId3"/>
          <a:stretch>
            <a:fillRect/>
          </a:stretch>
        </p:blipFill>
        <p:spPr>
          <a:xfrm>
            <a:off x="6599262" y="1412776"/>
            <a:ext cx="456167" cy="360040"/>
          </a:xfrm>
          <a:prstGeom prst="rect">
            <a:avLst/>
          </a:prstGeom>
        </p:spPr>
      </p:pic>
      <p:pic>
        <p:nvPicPr>
          <p:cNvPr id="5" name="24解析.eps" descr="id:2147490965;FounderCES"/>
          <p:cNvPicPr/>
          <p:nvPr/>
        </p:nvPicPr>
        <p:blipFill>
          <a:blip r:embed="rId4"/>
          <a:stretch>
            <a:fillRect/>
          </a:stretch>
        </p:blipFill>
        <p:spPr>
          <a:xfrm>
            <a:off x="532484" y="944932"/>
            <a:ext cx="854710" cy="304800"/>
          </a:xfrm>
          <a:prstGeom prst="rect">
            <a:avLst/>
          </a:prstGeom>
        </p:spPr>
      </p:pic>
    </p:spTree>
    <p:extLst>
      <p:ext uri="{BB962C8B-B14F-4D97-AF65-F5344CB8AC3E}">
        <p14:creationId xmlns:p14="http://schemas.microsoft.com/office/powerpoint/2010/main" val="2357487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55193"/>
            <a:ext cx="11512136" cy="3437903"/>
          </a:xfrm>
          <a:prstGeom prst="rect">
            <a:avLst/>
          </a:prstGeom>
        </p:spPr>
      </p:pic>
      <p:sp>
        <p:nvSpPr>
          <p:cNvPr id="2" name="内容占位符 1"/>
          <p:cNvSpPr>
            <a:spLocks noGrp="1"/>
          </p:cNvSpPr>
          <p:nvPr>
            <p:ph idx="1"/>
          </p:nvPr>
        </p:nvSpPr>
        <p:spPr>
          <a:xfrm>
            <a:off x="360854" y="836712"/>
            <a:ext cx="11485848" cy="3416320"/>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对心碰撞</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与非对心碰撞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两个小球相碰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碰撞之前球的运动速度与两球心的连线在同一条直线上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碰撞之后两球的速度仍会沿着这条直线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这种碰撞称为正碰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也叫作对心碰撞或一维碰撞</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碰撞过程遵循动量守恒定律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非对心碰撞的两个物体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碰撞前后速度不在同一条直线上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属于二维碰撞问题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如果系统碰撞过程中所受合外力为零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则仍然满足动量守恒定律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eps" descr="id:2147490213;FounderCES"/>
          <p:cNvPicPr/>
          <p:nvPr/>
        </p:nvPicPr>
        <p:blipFill>
          <a:blip r:embed="rId3"/>
          <a:stretch>
            <a:fillRect/>
          </a:stretch>
        </p:blipFill>
        <p:spPr>
          <a:xfrm>
            <a:off x="406574" y="980728"/>
            <a:ext cx="2030256" cy="422970"/>
          </a:xfrm>
          <a:prstGeom prst="rect">
            <a:avLst/>
          </a:prstGeom>
        </p:spPr>
      </p:pic>
    </p:spTree>
    <p:extLst>
      <p:ext uri="{BB962C8B-B14F-4D97-AF65-F5344CB8AC3E}">
        <p14:creationId xmlns:p14="http://schemas.microsoft.com/office/powerpoint/2010/main" val="2879399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18606"/>
            <a:ext cx="11512136" cy="5329471"/>
          </a:xfrm>
          <a:prstGeom prst="rect">
            <a:avLst/>
          </a:prstGeom>
        </p:spPr>
      </p:pic>
      <p:sp>
        <p:nvSpPr>
          <p:cNvPr id="2" name="内容占位符 1"/>
          <p:cNvSpPr>
            <a:spLocks noGrp="1"/>
          </p:cNvSpPr>
          <p:nvPr>
            <p:ph idx="1"/>
          </p:nvPr>
        </p:nvSpPr>
        <p:spPr>
          <a:xfrm>
            <a:off x="360854" y="764704"/>
            <a:ext cx="11485848" cy="5401479"/>
          </a:xfrm>
        </p:spPr>
        <p:txBody>
          <a:bodyPr/>
          <a:lstStyle/>
          <a:p>
            <a:pPr hangingPunct="0">
              <a:spcAft>
                <a:spcPts val="0"/>
              </a:spcAft>
              <a:tabLst>
                <a:tab pos="6391275" algn="l"/>
              </a:tabLst>
            </a:pPr>
            <a:r>
              <a:rPr lang="en-US"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碰撞</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的特点</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时间特点</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在碰撞现象中</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相互作用时间很短</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相互作用力的特点</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在碰撞过程中物体间的相互作用力先是急剧增大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然后再急剧减小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即相互作用力为变力</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作用时间短</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作用力很大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且远远大于系统的外力</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即使系统所受合外力不为零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外力也可以近似忽略</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满足动量近似守恒的条件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故均适用动量守恒定律</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在碰撞过程中</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没有其他形式的能转化为机械能</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则系统碰撞后的总机械能不可能大于碰撞前系统的总机械能</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位移特点</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由于碰撞过程是在一瞬间发生的</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时间极短</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所以在物体发生碰撞的瞬间</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可忽略物体的位移</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即认为物体在碰撞前后仍处在同一位置</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但速度发生了突变</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eps" descr="id:2147490034;FounderCES"/>
          <p:cNvPicPr/>
          <p:nvPr/>
        </p:nvPicPr>
        <p:blipFill>
          <a:blip r:embed="rId3"/>
          <a:stretch>
            <a:fillRect/>
          </a:stretch>
        </p:blipFill>
        <p:spPr>
          <a:xfrm>
            <a:off x="568696" y="902766"/>
            <a:ext cx="1296144" cy="361986"/>
          </a:xfrm>
          <a:prstGeom prst="rect">
            <a:avLst/>
          </a:prstGeom>
        </p:spPr>
      </p:pic>
    </p:spTree>
    <p:extLst>
      <p:ext uri="{BB962C8B-B14F-4D97-AF65-F5344CB8AC3E}">
        <p14:creationId xmlns:p14="http://schemas.microsoft.com/office/powerpoint/2010/main" val="2834632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862322"/>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碰撞</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规律及其应用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在所给的条件不足的情况下，碰撞结果有各种可能，但不管哪种结果必须同时满足以下三个条件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动量守恒，即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动能不增加，即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2"/>
          <a:stretch>
            <a:fillRect/>
          </a:stretch>
        </p:blipFill>
        <p:spPr>
          <a:xfrm>
            <a:off x="2697398" y="911131"/>
            <a:ext cx="6638168" cy="573653"/>
          </a:xfrm>
          <a:prstGeom prst="rect">
            <a:avLst/>
          </a:prstGeom>
        </p:spPr>
      </p:pic>
      <p:pic>
        <p:nvPicPr>
          <p:cNvPr id="5" name="要点1.eps" descr="id:2147490650;FounderCES"/>
          <p:cNvPicPr/>
          <p:nvPr/>
        </p:nvPicPr>
        <p:blipFill>
          <a:blip r:embed="rId3"/>
          <a:stretch>
            <a:fillRect/>
          </a:stretch>
        </p:blipFill>
        <p:spPr>
          <a:xfrm>
            <a:off x="469490" y="1645372"/>
            <a:ext cx="1080441" cy="379472"/>
          </a:xfrm>
          <a:prstGeom prst="rect">
            <a:avLst/>
          </a:prstGeom>
        </p:spPr>
      </p:pic>
    </p:spTree>
    <p:extLst>
      <p:ext uri="{BB962C8B-B14F-4D97-AF65-F5344CB8AC3E}">
        <p14:creationId xmlns:p14="http://schemas.microsoft.com/office/powerpoint/2010/main" val="2539492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速度要符合情景：如果碰前两物体同向运动，则后面物体的速度需要大于前面物体的速度，即</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，否则无法实现碰撞</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碰撞后，原来在前的物体的速度一定增大，且原来在前的物体的速度大于或等于原来在后面的物体的速度，即</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，否则</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碰撞没有结束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如果碰前两物体相向运动，则碰后，两物体的运动方向不可能都不改变，除非两物体碰撞后速度均为零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6699805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190</TotalTime>
  <Words>4229</Words>
  <Application>Microsoft Office PowerPoint</Application>
  <PresentationFormat>自定义</PresentationFormat>
  <Paragraphs>344</Paragraphs>
  <Slides>55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55</vt:i4>
      </vt:variant>
    </vt:vector>
  </HeadingPairs>
  <TitlesOfParts>
    <vt:vector size="66"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391</cp:revision>
  <dcterms:created xsi:type="dcterms:W3CDTF">2020-11-06T05:24:00Z</dcterms:created>
  <dcterms:modified xsi:type="dcterms:W3CDTF">2025-06-18T01:50:00Z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